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2"/>
  </p:notesMasterIdLst>
  <p:sldIdLst>
    <p:sldId id="287" r:id="rId2"/>
    <p:sldId id="366" r:id="rId3"/>
    <p:sldId id="367" r:id="rId4"/>
    <p:sldId id="368" r:id="rId5"/>
    <p:sldId id="369" r:id="rId6"/>
    <p:sldId id="370" r:id="rId7"/>
    <p:sldId id="371" r:id="rId8"/>
    <p:sldId id="372" r:id="rId9"/>
    <p:sldId id="373" r:id="rId10"/>
    <p:sldId id="374" r:id="rId11"/>
    <p:sldId id="375" r:id="rId12"/>
    <p:sldId id="384" r:id="rId13"/>
    <p:sldId id="376" r:id="rId14"/>
    <p:sldId id="383" r:id="rId15"/>
    <p:sldId id="377" r:id="rId16"/>
    <p:sldId id="378" r:id="rId17"/>
    <p:sldId id="379" r:id="rId18"/>
    <p:sldId id="385" r:id="rId19"/>
    <p:sldId id="382" r:id="rId20"/>
    <p:sldId id="381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04-Aug-24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95500" y="5705094"/>
            <a:ext cx="8229600" cy="626364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2800" dirty="0">
                <a:solidFill>
                  <a:schemeClr val="tx1"/>
                </a:solidFill>
              </a:rPr>
              <a:t>Organizaciona struktura TV stanice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0719" y="76200"/>
            <a:ext cx="8032376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702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5062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5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200" dirty="0">
                <a:latin typeface="Corbel" pitchFamily="34" charset="0"/>
              </a:rPr>
              <a:t> </a:t>
            </a:r>
            <a:r>
              <a:rPr lang="sr-Latn-RS" sz="2200" dirty="0">
                <a:latin typeface="Corbel" pitchFamily="34" charset="0"/>
              </a:rPr>
              <a:t>Rad voznog parka (primer)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mobilnih ekipa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167004"/>
              </p:ext>
            </p:extLst>
          </p:nvPr>
        </p:nvGraphicFramePr>
        <p:xfrm>
          <a:off x="914400" y="2209800"/>
          <a:ext cx="59436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7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94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17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94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1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094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18160">
                <a:tc gridSpan="2"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I smena</a:t>
                      </a:r>
                      <a:endParaRPr lang="en-US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II smena</a:t>
                      </a:r>
                      <a:endParaRPr lang="en-US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III smena</a:t>
                      </a:r>
                      <a:endParaRPr lang="en-US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1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07 – 15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1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15 – 23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1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22 -07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2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09 – 17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2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16 – 24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2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22 - 07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3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09 - 17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3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16 - 24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4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10 - 18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AutoShape 2" descr="http://www.wiltshire.gov.uk/images/15655/scaledcropped/651x366/resources/15655/cars-parked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3299" y="3886200"/>
            <a:ext cx="4966301" cy="278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2914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10972800" cy="5257800"/>
          </a:xfrm>
        </p:spPr>
        <p:txBody>
          <a:bodyPr>
            <a:normAutofit/>
          </a:bodyPr>
          <a:lstStyle/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O</a:t>
            </a:r>
            <a:r>
              <a:rPr lang="nn-NO" sz="2400" dirty="0">
                <a:latin typeface="Corbel" pitchFamily="34" charset="0"/>
              </a:rPr>
              <a:t>buhvata osnovne tehničke kapacitete (punktove) za proizvodnju i emitovanje TV programa</a:t>
            </a:r>
            <a:endParaRPr lang="sr-Latn-RS" sz="2400" dirty="0">
              <a:latin typeface="Corbel" pitchFamily="34" charset="0"/>
            </a:endParaRPr>
          </a:p>
          <a:p>
            <a:pPr marL="10414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4375" lvl="1" indent="-35242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R</a:t>
            </a:r>
            <a:r>
              <a:rPr lang="nn-NO" sz="2400" dirty="0">
                <a:latin typeface="Corbel" pitchFamily="34" charset="0"/>
              </a:rPr>
              <a:t>ad se obavlja u grupacijama na sledećim punktovima:</a:t>
            </a:r>
            <a:endParaRPr lang="sr-Latn-RS" sz="2400" dirty="0">
              <a:latin typeface="Corbel" pitchFamily="34" charset="0"/>
            </a:endParaRPr>
          </a:p>
          <a:p>
            <a:pPr marL="36195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nn-NO" sz="1400" dirty="0">
              <a:latin typeface="Corbel" pitchFamily="34" charset="0"/>
            </a:endParaRPr>
          </a:p>
          <a:p>
            <a:pPr marL="698500" lvl="1" indent="1968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nn-NO" sz="2400" b="1" dirty="0">
                <a:solidFill>
                  <a:srgbClr val="C00000"/>
                </a:solidFill>
                <a:latin typeface="Corbel" pitchFamily="34" charset="0"/>
              </a:rPr>
              <a:t>režija emitovanja</a:t>
            </a:r>
          </a:p>
          <a:p>
            <a:pPr marL="698500" lvl="1" indent="1968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nn-NO" sz="2400" b="1" dirty="0">
                <a:solidFill>
                  <a:srgbClr val="C00000"/>
                </a:solidFill>
                <a:latin typeface="Corbel" pitchFamily="34" charset="0"/>
              </a:rPr>
              <a:t>režija i studio</a:t>
            </a:r>
          </a:p>
          <a:p>
            <a:pPr marL="698500" lvl="1" indent="1968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nn-NO" sz="2400" b="1" dirty="0">
                <a:solidFill>
                  <a:srgbClr val="C00000"/>
                </a:solidFill>
                <a:latin typeface="Corbel" pitchFamily="34" charset="0"/>
              </a:rPr>
              <a:t>satelitska režija (external)</a:t>
            </a:r>
          </a:p>
          <a:p>
            <a:pPr marL="698500" lvl="1" indent="1968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m</a:t>
            </a:r>
            <a:r>
              <a:rPr lang="nn-NO" sz="2400" b="1" dirty="0">
                <a:solidFill>
                  <a:srgbClr val="C00000"/>
                </a:solidFill>
                <a:latin typeface="Corbel" pitchFamily="34" charset="0"/>
              </a:rPr>
              <a:t>ontaža</a:t>
            </a:r>
            <a:endParaRPr lang="sr-Latn-RS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realizacije i postprodukcije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77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11506200" cy="5257800"/>
          </a:xfrm>
        </p:spPr>
        <p:txBody>
          <a:bodyPr>
            <a:normAutofit/>
          </a:bodyPr>
          <a:lstStyle/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N</a:t>
            </a:r>
            <a:r>
              <a:rPr lang="vi-VN" sz="2400" dirty="0">
                <a:latin typeface="Corbel" pitchFamily="34" charset="0"/>
              </a:rPr>
              <a:t>a punktu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režije emitovanja</a:t>
            </a:r>
            <a:r>
              <a:rPr lang="vi-VN" sz="2400" dirty="0">
                <a:solidFill>
                  <a:srgbClr val="C00000"/>
                </a:solidFill>
                <a:latin typeface="Corbel" pitchFamily="34" charset="0"/>
              </a:rPr>
              <a:t> </a:t>
            </a:r>
            <a:r>
              <a:rPr lang="vi-VN" sz="2400" dirty="0">
                <a:latin typeface="Corbel" pitchFamily="34" charset="0"/>
              </a:rPr>
              <a:t>angažovaće se određene grupacije na sledećim radnim pozicijama: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300" dirty="0">
              <a:latin typeface="Corbel" pitchFamily="34" charset="0"/>
            </a:endParaRPr>
          </a:p>
          <a:p>
            <a:pPr marL="698500" lvl="1" indent="1968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video mikser realizator (obavlja i funkciju tonskog realizatora)</a:t>
            </a:r>
          </a:p>
          <a:p>
            <a:pPr marL="698500" lvl="1" indent="1968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sekretar režije/magnetoskop </a:t>
            </a:r>
            <a:r>
              <a:rPr lang="sr-Latn-RS" sz="2200" dirty="0">
                <a:latin typeface="Corbel" pitchFamily="34" charset="0"/>
              </a:rPr>
              <a:t>/PLAY OUT</a:t>
            </a:r>
            <a:endParaRPr lang="vi-VN" sz="2200" dirty="0">
              <a:latin typeface="Corbel" pitchFamily="34" charset="0"/>
            </a:endParaRPr>
          </a:p>
          <a:p>
            <a:pPr marL="698500" lvl="1" indent="1968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realizator elektronsko grafičke obrade</a:t>
            </a: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realizacije i postprodukcije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3581400"/>
            <a:ext cx="5418667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204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11049000" cy="5257800"/>
          </a:xfrm>
        </p:spPr>
        <p:txBody>
          <a:bodyPr>
            <a:normAutofit/>
          </a:bodyPr>
          <a:lstStyle/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Na punktu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režije studija </a:t>
            </a:r>
            <a:r>
              <a:rPr lang="vi-VN" sz="2400" dirty="0">
                <a:latin typeface="Corbel" pitchFamily="34" charset="0"/>
              </a:rPr>
              <a:t>angažovaće se određene grupacije na sledećim radnim pozicijama: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095375" lvl="1" indent="-2857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video mikser realizator</a:t>
            </a:r>
          </a:p>
          <a:p>
            <a:pPr marL="1095375" lvl="1" indent="-2857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realizator el. graf. obrade</a:t>
            </a:r>
          </a:p>
          <a:p>
            <a:pPr marL="1095375" lvl="1" indent="-2857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tonski realizator </a:t>
            </a:r>
          </a:p>
          <a:p>
            <a:pPr marL="1095375" lvl="1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sekretar režije / magnetoskop</a:t>
            </a:r>
            <a:r>
              <a:rPr lang="sr-Latn-RS" sz="2200" dirty="0">
                <a:latin typeface="Corbel" pitchFamily="34" charset="0"/>
              </a:rPr>
              <a:t> (PLAY OUT)</a:t>
            </a:r>
            <a:endParaRPr lang="vi-VN" sz="2200" dirty="0">
              <a:latin typeface="Corbel" pitchFamily="34" charset="0"/>
            </a:endParaRPr>
          </a:p>
          <a:p>
            <a:pPr marL="809625" lvl="1" indent="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kontrola kamere (pripada sektoru tehnike - služba realizacije)</a:t>
            </a:r>
          </a:p>
          <a:p>
            <a:pPr marL="809625" lvl="1" indent="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operater rasvete (operater rasvetnog stola)</a:t>
            </a: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realizacije i postprodukcije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6600" y="2438400"/>
            <a:ext cx="4001316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9065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0591800" cy="5257800"/>
          </a:xfrm>
        </p:spPr>
        <p:txBody>
          <a:bodyPr>
            <a:normAutofit/>
          </a:bodyPr>
          <a:lstStyle/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Na punktu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studija</a:t>
            </a:r>
            <a:r>
              <a:rPr lang="vi-VN" sz="2400" b="1" dirty="0">
                <a:latin typeface="Corbel" pitchFamily="34" charset="0"/>
              </a:rPr>
              <a:t> </a:t>
            </a:r>
            <a:r>
              <a:rPr lang="vi-VN" sz="2400" dirty="0">
                <a:latin typeface="Corbel" pitchFamily="34" charset="0"/>
              </a:rPr>
              <a:t>angažovaće se određene grupacije na sledećim radnim pozicijama: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100" dirty="0">
              <a:latin typeface="Corbel" pitchFamily="34" charset="0"/>
            </a:endParaRPr>
          </a:p>
          <a:p>
            <a:pPr marL="990600" lvl="1" indent="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kamerman</a:t>
            </a:r>
            <a:endParaRPr lang="vi-VN" sz="2200" dirty="0">
              <a:latin typeface="Corbel" pitchFamily="34" charset="0"/>
            </a:endParaRPr>
          </a:p>
          <a:p>
            <a:pPr marL="990600" lvl="1" indent="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asistent režije</a:t>
            </a:r>
            <a:endParaRPr lang="vi-VN" sz="2200" dirty="0">
              <a:latin typeface="Corbel" pitchFamily="34" charset="0"/>
            </a:endParaRPr>
          </a:p>
          <a:p>
            <a:pPr marL="990600" lvl="1" indent="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rasvetljivač</a:t>
            </a:r>
            <a:endParaRPr lang="vi-VN" sz="2200" dirty="0">
              <a:latin typeface="Corbel" pitchFamily="34" charset="0"/>
            </a:endParaRPr>
          </a:p>
          <a:p>
            <a:pPr marL="990600" lvl="1" indent="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mikroman</a:t>
            </a:r>
            <a:endParaRPr lang="vi-VN" sz="2200" dirty="0">
              <a:latin typeface="Corbel" pitchFamily="34" charset="0"/>
            </a:endParaRPr>
          </a:p>
          <a:p>
            <a:pPr marL="990600" lvl="1" indent="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scenski radnik</a:t>
            </a:r>
          </a:p>
          <a:p>
            <a:pPr marL="990600" lvl="1" indent="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stilista</a:t>
            </a:r>
            <a:endParaRPr lang="vi-VN" sz="2200" dirty="0">
              <a:latin typeface="Corbel" pitchFamily="34" charset="0"/>
            </a:endParaRPr>
          </a:p>
          <a:p>
            <a:pPr marL="990600" lvl="1" indent="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šminker</a:t>
            </a:r>
          </a:p>
          <a:p>
            <a:pPr marL="990600" lvl="1" indent="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garderober</a:t>
            </a:r>
            <a:endParaRPr lang="vi-VN" sz="22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realizacije i postprodukcije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123" name="Picture 3" descr="C:\Users\Pixi\Desktop\PKPixi\AU NOVI NOVI\slicice za pp\IMG_02221-1024x68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2743200"/>
            <a:ext cx="5562602" cy="371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91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049000" cy="5257800"/>
          </a:xfrm>
        </p:spPr>
        <p:txBody>
          <a:bodyPr>
            <a:normAutofit/>
          </a:bodyPr>
          <a:lstStyle/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Na punktu 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externala</a:t>
            </a:r>
            <a:r>
              <a:rPr lang="sr-Latn-RS" sz="2400" b="1" dirty="0">
                <a:latin typeface="Corbel" pitchFamily="34" charset="0"/>
              </a:rPr>
              <a:t> (satelitske režije) </a:t>
            </a:r>
            <a:r>
              <a:rPr lang="vi-VN" sz="2400" dirty="0">
                <a:latin typeface="Corbel" pitchFamily="34" charset="0"/>
              </a:rPr>
              <a:t>angažovaće se </a:t>
            </a:r>
            <a:r>
              <a:rPr lang="sr-Latn-RS" sz="2400" dirty="0">
                <a:latin typeface="Corbel" pitchFamily="34" charset="0"/>
              </a:rPr>
              <a:t>realizator satelitske režije čija je uloga</a:t>
            </a:r>
            <a:r>
              <a:rPr lang="vi-VN" sz="2400" dirty="0">
                <a:latin typeface="Corbel" pitchFamily="34" charset="0"/>
              </a:rPr>
              <a:t>: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00" dirty="0">
              <a:latin typeface="Corbel" pitchFamily="34" charset="0"/>
            </a:endParaRPr>
          </a:p>
          <a:p>
            <a:pPr marL="990600" lvl="1" indent="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prijem signala agencijskih servisa</a:t>
            </a:r>
            <a:endParaRPr lang="vi-VN" sz="2200" dirty="0">
              <a:latin typeface="Corbel" pitchFamily="34" charset="0"/>
            </a:endParaRPr>
          </a:p>
          <a:p>
            <a:pPr marL="990600" lvl="1" indent="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prijem i snimanje matičneTV stanice</a:t>
            </a:r>
          </a:p>
          <a:p>
            <a:pPr marL="990600" lvl="1" indent="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prijem i snimanje domaćih TV stanica putem kablovske mreže</a:t>
            </a:r>
            <a:endParaRPr lang="vi-VN" sz="2200" dirty="0">
              <a:latin typeface="Corbel" pitchFamily="34" charset="0"/>
            </a:endParaRPr>
          </a:p>
          <a:p>
            <a:pPr marL="990600" lvl="1" indent="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prijem i snimanje inostranih TV stanica putem satelitskog prijema</a:t>
            </a:r>
            <a:endParaRPr lang="vi-VN" sz="22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realizacije i postprodukcije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4721" y="4419600"/>
            <a:ext cx="4202557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640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353800" cy="5257800"/>
          </a:xfrm>
        </p:spPr>
        <p:txBody>
          <a:bodyPr>
            <a:normAutofit/>
          </a:bodyPr>
          <a:lstStyle/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U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montaži</a:t>
            </a:r>
            <a:r>
              <a:rPr lang="vi-VN" sz="2400" dirty="0">
                <a:latin typeface="Corbel" pitchFamily="34" charset="0"/>
              </a:rPr>
              <a:t> se obavlja povezivanje svih elemenata koji su ostvareni putem elektromagnetnog zapisa</a:t>
            </a:r>
            <a:r>
              <a:rPr lang="sr-Latn-RS" sz="2400" dirty="0">
                <a:latin typeface="Corbel" pitchFamily="34" charset="0"/>
              </a:rPr>
              <a:t>: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00" dirty="0">
              <a:latin typeface="Corbel" pitchFamily="34" charset="0"/>
            </a:endParaRPr>
          </a:p>
          <a:p>
            <a:pPr marL="990600" lvl="1" indent="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obrada video-audio snimka</a:t>
            </a:r>
          </a:p>
          <a:p>
            <a:pPr marL="990600" lvl="1" indent="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snimanje OFF-a</a:t>
            </a:r>
          </a:p>
          <a:p>
            <a:pPr marL="990600" lvl="1" indent="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presnimavanje i konvertovanje sa formata na format</a:t>
            </a:r>
          </a:p>
          <a:p>
            <a:pPr marL="990600" lvl="1" indent="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snimanje fono izveštaja</a:t>
            </a:r>
          </a:p>
          <a:p>
            <a:pPr marL="990600" lvl="1" indent="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povezivanje snimljenih elemenata u dramaturšku celinu</a:t>
            </a: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realizacije i postprodukcije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28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353800" cy="5334000"/>
          </a:xfrm>
        </p:spPr>
        <p:txBody>
          <a:bodyPr>
            <a:normAutofit/>
          </a:bodyPr>
          <a:lstStyle/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Pored montažera, u montaži za vreme obavljanja radnog procesa, zavisno od strukture programskog projekta, biće prisutan:</a:t>
            </a: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vi-VN" sz="2400" dirty="0">
              <a:latin typeface="Corbel" pitchFamily="34" charset="0"/>
            </a:endParaRPr>
          </a:p>
          <a:p>
            <a:pPr marL="990600" lvl="1" indent="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novinar (prilikom montaže priloga ili snimanja fono izveštaja)</a:t>
            </a:r>
          </a:p>
          <a:p>
            <a:pPr marL="990600" lvl="1" indent="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autor (prilikom montaže emisije)</a:t>
            </a:r>
          </a:p>
          <a:p>
            <a:pPr marL="990600" lvl="1" indent="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spiker (pri čitanju OFF-a)</a:t>
            </a:r>
          </a:p>
          <a:p>
            <a:pPr marL="990600" lvl="1" indent="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reditelj (prilikom montaže programskog projekta)</a:t>
            </a:r>
          </a:p>
          <a:p>
            <a:pPr marL="990600" lvl="1" indent="171450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sekretar režije (prilikom montaže programskog projekta)</a:t>
            </a: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realizacije i postprodukcije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3276600"/>
            <a:ext cx="3846533" cy="2883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451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10668000" cy="5257800"/>
          </a:xfrm>
        </p:spPr>
        <p:txBody>
          <a:bodyPr>
            <a:normAutofit/>
          </a:bodyPr>
          <a:lstStyle/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Odeljenje 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arhiva</a:t>
            </a:r>
            <a:r>
              <a:rPr lang="sr-Latn-RS" sz="2400" dirty="0">
                <a:latin typeface="Corbel" pitchFamily="34" charset="0"/>
              </a:rPr>
              <a:t> je servisno odeljenje i predstavlja jedan od značajnih punktova gde su pohranjeni sledeći materijali: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900" dirty="0">
              <a:latin typeface="Corbel" pitchFamily="34" charset="0"/>
            </a:endParaRPr>
          </a:p>
          <a:p>
            <a:pPr marL="990600" lvl="1" indent="171450" algn="just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muzički materijali koji se koriste za muzičku podlogu u toku obrade emisije</a:t>
            </a:r>
          </a:p>
          <a:p>
            <a:pPr marL="990600" lvl="1" indent="171450" algn="just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kopija </a:t>
            </a:r>
            <a:r>
              <a:rPr lang="sr-Latn-RS" sz="2200" dirty="0">
                <a:latin typeface="Corbel" pitchFamily="34" charset="0"/>
              </a:rPr>
              <a:t>(projekat) </a:t>
            </a:r>
            <a:r>
              <a:rPr lang="vi-VN" sz="2200" dirty="0">
                <a:latin typeface="Corbel" pitchFamily="34" charset="0"/>
              </a:rPr>
              <a:t>elektronsko grafičke obrade koja se koristi u programu</a:t>
            </a:r>
          </a:p>
          <a:p>
            <a:pPr marL="990600" lvl="1" indent="171450" algn="just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sirov materijal (neobrađen)</a:t>
            </a:r>
          </a:p>
          <a:p>
            <a:pPr marL="990600" lvl="1" indent="171450" algn="just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izmontiran materijal (obrađen)</a:t>
            </a:r>
          </a:p>
          <a:p>
            <a:pPr marL="990600" lvl="1" indent="171450" algn="just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emisije TV stanice (sve što je emitovano)</a:t>
            </a:r>
          </a:p>
          <a:p>
            <a:pPr marL="990600" lvl="1" indent="171450" algn="just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pokrivalice (arhivski snimci za „pokrivanje“ priloga u vestima)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arhiva (videoteka)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25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11353800" cy="5257800"/>
          </a:xfrm>
        </p:spPr>
        <p:txBody>
          <a:bodyPr>
            <a:normAutofit/>
          </a:bodyPr>
          <a:lstStyle/>
          <a:p>
            <a:pPr marL="990600" lvl="1" indent="0" algn="just">
              <a:lnSpc>
                <a:spcPct val="17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2200" dirty="0">
              <a:latin typeface="Corbel" pitchFamily="34" charset="0"/>
            </a:endParaRPr>
          </a:p>
          <a:p>
            <a:pPr marL="990600" lvl="1" indent="171450" algn="just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špice emisija </a:t>
            </a:r>
          </a:p>
          <a:p>
            <a:pPr marL="990600" lvl="1" indent="171450" algn="just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institucionalni džinglovi TV stanice</a:t>
            </a:r>
          </a:p>
          <a:p>
            <a:pPr marL="990600" lvl="1" indent="171450" algn="just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džinglovi TV emisija</a:t>
            </a:r>
          </a:p>
          <a:p>
            <a:pPr marL="990600" lvl="1" indent="171450" algn="just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foršpani za TV emisije</a:t>
            </a:r>
          </a:p>
          <a:p>
            <a:pPr marL="990600" lvl="1" indent="171450" algn="just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EPP spotovi</a:t>
            </a:r>
          </a:p>
          <a:p>
            <a:pPr marL="990600" lvl="1" indent="171450" algn="just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prazne trake</a:t>
            </a:r>
            <a:r>
              <a:rPr lang="sr-Latn-RS" sz="2200" dirty="0">
                <a:latin typeface="Corbel" pitchFamily="34" charset="0"/>
              </a:rPr>
              <a:t> / memo kartice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arhiva (videoteka)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00" y="2286000"/>
            <a:ext cx="4838700" cy="3221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815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5062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vi-VN" sz="2400" dirty="0">
                <a:latin typeface="Corbel" pitchFamily="34" charset="0"/>
              </a:rPr>
              <a:t>u tehnološkom smislu nalazi </a:t>
            </a:r>
            <a:r>
              <a:rPr lang="sr-Latn-RS" sz="2400" dirty="0">
                <a:latin typeface="Corbel" pitchFamily="34" charset="0"/>
              </a:rPr>
              <a:t>se </a:t>
            </a:r>
            <a:r>
              <a:rPr lang="vi-VN" sz="2400" dirty="0">
                <a:latin typeface="Corbel" pitchFamily="34" charset="0"/>
              </a:rPr>
              <a:t>između sektora programa (programski zahtevi) i sektora </a:t>
            </a:r>
            <a:r>
              <a:rPr lang="sr-Latn-RS" sz="2400" dirty="0">
                <a:latin typeface="Corbel" pitchFamily="34" charset="0"/>
              </a:rPr>
              <a:t>tehnike </a:t>
            </a:r>
            <a:r>
              <a:rPr lang="vi-VN" sz="2400" dirty="0">
                <a:latin typeface="Corbel" pitchFamily="34" charset="0"/>
              </a:rPr>
              <a:t>(tehničke mogućnosti) 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1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000" b="1" dirty="0">
                <a:latin typeface="Corbel" pitchFamily="34" charset="0"/>
              </a:rPr>
              <a:t>o</a:t>
            </a:r>
            <a:r>
              <a:rPr lang="vi-VN" sz="2000" b="1" dirty="0">
                <a:latin typeface="Corbel" pitchFamily="34" charset="0"/>
              </a:rPr>
              <a:t>snovna funkcija</a:t>
            </a:r>
            <a:r>
              <a:rPr lang="sr-Latn-RS" sz="2000" b="1" dirty="0">
                <a:latin typeface="Corbel" pitchFamily="34" charset="0"/>
              </a:rPr>
              <a:t>: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planiranje</a:t>
            </a:r>
            <a:r>
              <a:rPr lang="vi-VN" sz="2400" dirty="0">
                <a:latin typeface="Corbel" pitchFamily="34" charset="0"/>
              </a:rPr>
              <a:t> (proizvodnje - obim i struktura, način i dinamika proizvodnje; tehničkih kapaciteta - način i dinamika realizacije kao i potrebni tehnički kapaciteti; kadrova za realizaciju - struktura, broj, vreme angažovanja)</a:t>
            </a:r>
            <a:endParaRPr lang="sr-Latn-RS" sz="2400" dirty="0">
              <a:latin typeface="Corbel" pitchFamily="34" charset="0"/>
            </a:endParaRPr>
          </a:p>
          <a:p>
            <a:pPr marL="641350" lvl="1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priprem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a</a:t>
            </a:r>
            <a:r>
              <a:rPr lang="vi-VN" sz="2400" dirty="0">
                <a:latin typeface="Corbel" pitchFamily="34" charset="0"/>
              </a:rPr>
              <a:t> (obezbeđenje svih potrebnih materijalno tehničkih uslova - tehnički kapaciteti, kadrovske potrebe i finansijski elementi)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realizacija</a:t>
            </a:r>
            <a:r>
              <a:rPr lang="vi-VN" sz="2400" dirty="0">
                <a:solidFill>
                  <a:srgbClr val="C00000"/>
                </a:solidFill>
                <a:latin typeface="Corbel" pitchFamily="34" charset="0"/>
              </a:rPr>
              <a:t> </a:t>
            </a:r>
            <a:r>
              <a:rPr lang="vi-VN" sz="2400" dirty="0">
                <a:latin typeface="Corbel" pitchFamily="34" charset="0"/>
              </a:rPr>
              <a:t>(snimanje ili ostvarenje direktnog prenosa)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finalizacija</a:t>
            </a:r>
            <a:r>
              <a:rPr lang="vi-VN" sz="2400" dirty="0">
                <a:latin typeface="Corbel" pitchFamily="34" charset="0"/>
              </a:rPr>
              <a:t> (postprodukcija audio video materijala, sinhronizacija, apliciranje elektronske grafike</a:t>
            </a:r>
            <a:r>
              <a:rPr lang="sr-Latn-RS" sz="2400" dirty="0">
                <a:latin typeface="Corbel" pitchFamily="34" charset="0"/>
              </a:rPr>
              <a:t>,</a:t>
            </a:r>
            <a:r>
              <a:rPr lang="vi-VN" sz="2400" dirty="0">
                <a:latin typeface="Corbel" pitchFamily="34" charset="0"/>
              </a:rPr>
              <a:t>  analiza ostvarenih i planiranih troškova)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Sektor produkcije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58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1430000" cy="5410200"/>
          </a:xfrm>
        </p:spPr>
        <p:txBody>
          <a:bodyPr>
            <a:normAutofit/>
          </a:bodyPr>
          <a:lstStyle/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U arhivi se obavlja: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400" dirty="0">
              <a:latin typeface="Corbel" pitchFamily="34" charset="0"/>
            </a:endParaRPr>
          </a:p>
          <a:p>
            <a:pPr marL="809625" lvl="1" indent="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pregled materijala</a:t>
            </a:r>
          </a:p>
          <a:p>
            <a:pPr marL="809625" lvl="1" indent="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priprema programskih sadržaja za emitovanje</a:t>
            </a:r>
          </a:p>
          <a:p>
            <a:pPr marL="809625" lvl="1" indent="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presnimavanje </a:t>
            </a:r>
            <a:r>
              <a:rPr lang="sr-Latn-RS" sz="2200" dirty="0">
                <a:latin typeface="Corbel" pitchFamily="34" charset="0"/>
              </a:rPr>
              <a:t>/ konvertovanje </a:t>
            </a:r>
            <a:r>
              <a:rPr lang="vi-VN" sz="2200" dirty="0">
                <a:latin typeface="Corbel" pitchFamily="34" charset="0"/>
              </a:rPr>
              <a:t>materijala</a:t>
            </a:r>
          </a:p>
          <a:p>
            <a:pPr marL="809625" lvl="1" indent="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izdavanje traka</a:t>
            </a:r>
            <a:r>
              <a:rPr lang="sr-Latn-RS" sz="2200" dirty="0">
                <a:latin typeface="Corbel" pitchFamily="34" charset="0"/>
              </a:rPr>
              <a:t> / memo kartica</a:t>
            </a:r>
            <a:endParaRPr lang="vi-VN" sz="22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Radne pozicije u odeljenju arhive</a:t>
            </a:r>
            <a:r>
              <a:rPr lang="vi-VN" sz="2400" dirty="0">
                <a:latin typeface="Corbel" pitchFamily="34" charset="0"/>
              </a:rPr>
              <a:t>:</a:t>
            </a:r>
          </a:p>
          <a:p>
            <a:pPr marL="990600" lvl="1" indent="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  arhivar/asistent realizacije</a:t>
            </a:r>
          </a:p>
          <a:p>
            <a:pPr marL="990600" lvl="1" indent="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  stariji arhivar (dokumentarista)</a:t>
            </a: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2438400"/>
            <a:ext cx="4953000" cy="3297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arhiva (videoteka)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728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2483" y="80088"/>
            <a:ext cx="8967033" cy="6697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88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6586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obavlja poslove planiranja proizvodnje i emitovanja </a:t>
            </a:r>
            <a:r>
              <a:rPr lang="vi-VN" sz="2400" dirty="0">
                <a:latin typeface="Corbel" pitchFamily="34" charset="0"/>
              </a:rPr>
              <a:t>programa na osnovu programskih zahteva, određivanjem mogućih tehničkih kapaciteta i potrebnih kadrova koji opslužuju planirane tehničke kapacitete preko planskog odeljenja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poslovi organizacije tehnološkog procesa proizvodnje i emitovanja TV emisija/TV programa, kroz fazu pripreme, realizacije i finalizacije, obavljaju se preko odeljenja organizacije</a:t>
            </a: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izvršni producent planira i priprema produkciju programskih projekata</a:t>
            </a:r>
            <a:r>
              <a:rPr lang="sr-Latn-RS" sz="2400" dirty="0">
                <a:latin typeface="Corbel" pitchFamily="34" charset="0"/>
              </a:rPr>
              <a:t> </a:t>
            </a:r>
            <a:r>
              <a:rPr lang="vi-VN" sz="2400" dirty="0">
                <a:latin typeface="Corbel" pitchFamily="34" charset="0"/>
              </a:rPr>
              <a:t>i ustanovljuje dinamiku produkcije i tehnološki proces za čitav korpus emisija pripadajućem TV centru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02108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Izvršna produkcija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664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115062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b="1" dirty="0">
                <a:latin typeface="Corbel" pitchFamily="34" charset="0"/>
              </a:rPr>
              <a:t>Izvršna produkcija </a:t>
            </a:r>
            <a:r>
              <a:rPr lang="vi-VN" sz="2400" dirty="0">
                <a:latin typeface="Corbel" pitchFamily="34" charset="0"/>
              </a:rPr>
              <a:t>mora biti u funkciji uređivačke koncepcije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autonomno odluč</a:t>
            </a:r>
            <a:r>
              <a:rPr lang="sr-Latn-RS" sz="2400" dirty="0">
                <a:latin typeface="Corbel" pitchFamily="34" charset="0"/>
              </a:rPr>
              <a:t>uje</a:t>
            </a:r>
            <a:r>
              <a:rPr lang="vi-VN" sz="2400" dirty="0">
                <a:latin typeface="Corbel" pitchFamily="34" charset="0"/>
              </a:rPr>
              <a:t> o najoptimalnijem rešenju za ostvarenje datog programskog projekta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programski kolegijum i urednici </a:t>
            </a:r>
            <a:r>
              <a:rPr lang="sr-Latn-RS" sz="2400" dirty="0">
                <a:latin typeface="Corbel" pitchFamily="34" charset="0"/>
              </a:rPr>
              <a:t>ne mešaju se </a:t>
            </a:r>
            <a:r>
              <a:rPr lang="vi-VN" sz="2400" dirty="0">
                <a:latin typeface="Corbel" pitchFamily="34" charset="0"/>
              </a:rPr>
              <a:t>u način izvršenja (ko, gde, kako, sa kim, sa čim)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ovakva podela rada </a:t>
            </a:r>
            <a:r>
              <a:rPr lang="sr-Latn-RS" sz="2400" dirty="0">
                <a:latin typeface="Corbel" pitchFamily="34" charset="0"/>
              </a:rPr>
              <a:t>obezbeđuje:</a:t>
            </a: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719138" lvl="1" indent="271463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kvalitetno osmišljavanje</a:t>
            </a:r>
            <a:endParaRPr lang="sr-Latn-RS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719138" lvl="1" indent="271463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precizno programiranje</a:t>
            </a:r>
            <a:endParaRPr lang="sr-Latn-RS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719138" lvl="1" indent="271463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optimalnu proizvodnju</a:t>
            </a:r>
            <a:endParaRPr lang="sr-Latn-RS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Izvršna produkcija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015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5062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planira realizaciju proizvodnje </a:t>
            </a:r>
            <a:r>
              <a:rPr lang="vi-VN" sz="2400" dirty="0">
                <a:latin typeface="Corbel" pitchFamily="34" charset="0"/>
              </a:rPr>
              <a:t>i emitovanja programa na osnovu programskih zahteva, određivanjem potrebnih tehničkih kapaciteta, kao i potrebnih kadrova koji opslužuju planirane tehničke kapacitete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uz prethodni dogovor sa koordinacijom programa </a:t>
            </a:r>
            <a:r>
              <a:rPr lang="sr-Latn-RS" sz="2400" dirty="0">
                <a:latin typeface="Corbel" pitchFamily="34" charset="0"/>
              </a:rPr>
              <a:t>- </a:t>
            </a:r>
            <a:r>
              <a:rPr lang="vi-VN" sz="2400" dirty="0">
                <a:latin typeface="Corbel" pitchFamily="34" charset="0"/>
              </a:rPr>
              <a:t>termini emitovanja programskih sadržaja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konstantnom međusobnom komunikacijom sa tehničkim sektorom </a:t>
            </a:r>
            <a:r>
              <a:rPr lang="sr-Latn-RS" sz="2400" dirty="0">
                <a:latin typeface="Corbel" pitchFamily="34" charset="0"/>
              </a:rPr>
              <a:t>- </a:t>
            </a:r>
            <a:r>
              <a:rPr lang="vi-VN" sz="2400" dirty="0">
                <a:latin typeface="Corbel" pitchFamily="34" charset="0"/>
              </a:rPr>
              <a:t> eventualn</a:t>
            </a:r>
            <a:r>
              <a:rPr lang="sr-Latn-RS" sz="2400" dirty="0">
                <a:latin typeface="Corbel" pitchFamily="34" charset="0"/>
              </a:rPr>
              <a:t>e</a:t>
            </a:r>
            <a:r>
              <a:rPr lang="vi-VN" sz="2400" dirty="0">
                <a:latin typeface="Corbel" pitchFamily="34" charset="0"/>
              </a:rPr>
              <a:t> neispravnosti pojedinih tehničkih kapaciteta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</a:t>
            </a:r>
            <a:r>
              <a:rPr lang="vi-VN" sz="2400" dirty="0">
                <a:latin typeface="Corbel" pitchFamily="34" charset="0"/>
              </a:rPr>
              <a:t>reko sekretara produkcije i šefova grupacija dobijaju se sve potrebne informacije o raspoloživosti potrebnih kadrova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Plansko odeljenje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86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2776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nn-NO" sz="2400" dirty="0">
                <a:latin typeface="Corbel" pitchFamily="34" charset="0"/>
              </a:rPr>
              <a:t>zavisi od programske koncepcije, složenosti programskih projekata i dinamike sopstvene produkcije TV programa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Producenti – zaduženi za korpus emisija unutar programa</a:t>
            </a: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Organizator – zadužen za emisiju</a:t>
            </a: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Glavni organizator – dežurni organizator (vođa smene proizvodnje i emitovanja) </a:t>
            </a: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Sekretar produkcije – administrativni poslovi za sektor produkcije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organizacije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1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95250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sz="2400" dirty="0">
                <a:latin typeface="Corbel" pitchFamily="34" charset="0"/>
              </a:rPr>
              <a:t>rukovodi supervizor realizacije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sz="2400" dirty="0">
                <a:latin typeface="Corbel" pitchFamily="34" charset="0"/>
              </a:rPr>
              <a:t>u svom sastavu služba ima sledeća odeljenja: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100" dirty="0">
              <a:latin typeface="Corbel" pitchFamily="34" charset="0"/>
            </a:endParaRPr>
          </a:p>
          <a:p>
            <a:pPr marL="719138" lvl="1" indent="271463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odeljenje mobilnih ekipa</a:t>
            </a:r>
          </a:p>
          <a:p>
            <a:pPr marL="719138" lvl="1" indent="271463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odeljenje realizacije i postprodukcije</a:t>
            </a:r>
          </a:p>
          <a:p>
            <a:pPr marL="719138" lvl="1" indent="271463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odeljenje arhiva (videoteka)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Služba realizacije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973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10896600" cy="5257800"/>
          </a:xfrm>
        </p:spPr>
        <p:txBody>
          <a:bodyPr>
            <a:normAutofit/>
          </a:bodyPr>
          <a:lstStyle/>
          <a:p>
            <a:pPr marL="698500" lvl="1" indent="-342900" algn="just">
              <a:spcBef>
                <a:spcPts val="0"/>
              </a:spcBef>
              <a:buClrTx/>
              <a:buSzPct val="80000"/>
            </a:pPr>
            <a:r>
              <a:rPr lang="nn-NO" sz="2400" dirty="0">
                <a:latin typeface="Corbel" pitchFamily="34" charset="0"/>
              </a:rPr>
              <a:t>Odeljenje mobilnih ekipa </a:t>
            </a:r>
            <a:r>
              <a:rPr lang="sr-Latn-RS" sz="2400" dirty="0">
                <a:latin typeface="Corbel" pitchFamily="34" charset="0"/>
              </a:rPr>
              <a:t>čine </a:t>
            </a:r>
            <a:r>
              <a:rPr lang="nn-NO" sz="2400" dirty="0">
                <a:latin typeface="Corbel" pitchFamily="34" charset="0"/>
              </a:rPr>
              <a:t>sledeće grupacije: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nn-NO" sz="900" dirty="0">
              <a:latin typeface="Corbel" pitchFamily="34" charset="0"/>
            </a:endParaRPr>
          </a:p>
          <a:p>
            <a:pPr marL="984250" lvl="1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nn-NO" sz="2200" dirty="0">
                <a:latin typeface="Corbel" pitchFamily="34" charset="0"/>
              </a:rPr>
              <a:t>ENG ekipe</a:t>
            </a:r>
          </a:p>
          <a:p>
            <a:pPr marL="984250" lvl="1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nn-NO" sz="2200" dirty="0">
                <a:latin typeface="Corbel" pitchFamily="34" charset="0"/>
              </a:rPr>
              <a:t>vozni park</a:t>
            </a:r>
          </a:p>
          <a:p>
            <a:pPr marL="698500" lvl="1" indent="-342900" algn="just">
              <a:spcBef>
                <a:spcPts val="0"/>
              </a:spcBef>
              <a:buClr>
                <a:schemeClr val="accent1"/>
              </a:buClr>
              <a:buSzPct val="80000"/>
            </a:pPr>
            <a:endParaRPr lang="nn-NO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Tokom smene, dispoziciju ENG ekipa određuje glavni organizator proizvodnje i emitovanja na osnovu dnevnog plana i vanrednih zahteva iz DESK-a</a:t>
            </a:r>
            <a:endParaRPr lang="sr-Latn-RS" sz="2400" dirty="0">
              <a:latin typeface="Corbel" pitchFamily="34" charset="0"/>
            </a:endParaRPr>
          </a:p>
          <a:p>
            <a:pPr marL="641350" lvl="1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1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000" dirty="0">
                <a:latin typeface="Corbel" pitchFamily="34" charset="0"/>
              </a:rPr>
              <a:t>Rad ENG ekipa (primer)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nn-NO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Odeljenje mobilnih ekipa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466042"/>
              </p:ext>
            </p:extLst>
          </p:nvPr>
        </p:nvGraphicFramePr>
        <p:xfrm>
          <a:off x="6172201" y="3810000"/>
          <a:ext cx="57912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9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88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96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27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96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707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95300">
                <a:tc gridSpan="2"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I smena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II smena</a:t>
                      </a:r>
                      <a:endParaRPr lang="en-US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III smena</a:t>
                      </a:r>
                      <a:endParaRPr lang="en-US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1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08</a:t>
                      </a:r>
                      <a:r>
                        <a:rPr lang="sr-Latn-RS" sz="2000" baseline="0" dirty="0"/>
                        <a:t> – 16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1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16 – 24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1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24 - 08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2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09 – 17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2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16 – 24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3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09 – 17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3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17 - 24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4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10 – 18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5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/>
                        <a:t>11 -19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3673" y="4295776"/>
            <a:ext cx="3306127" cy="2476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325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3107</TotalTime>
  <Words>973</Words>
  <Application>Microsoft Office PowerPoint</Application>
  <PresentationFormat>Widescreen</PresentationFormat>
  <Paragraphs>258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PowerPoint Presentation</vt:lpstr>
      <vt:lpstr>Sektor produkcije</vt:lpstr>
      <vt:lpstr>PowerPoint Presentation</vt:lpstr>
      <vt:lpstr>Izvršna produkcija</vt:lpstr>
      <vt:lpstr>Izvršna produkcija</vt:lpstr>
      <vt:lpstr>Plansko odeljenje</vt:lpstr>
      <vt:lpstr>Odeljenje organizacije</vt:lpstr>
      <vt:lpstr>Služba realizacije</vt:lpstr>
      <vt:lpstr>Odeljenje mobilnih ekipa</vt:lpstr>
      <vt:lpstr>Odeljenje mobilnih ekipa</vt:lpstr>
      <vt:lpstr>Odeljenje realizacije i postprodukcije</vt:lpstr>
      <vt:lpstr>Odeljenje realizacije i postprodukcije</vt:lpstr>
      <vt:lpstr>Odeljenje realizacije i postprodukcije</vt:lpstr>
      <vt:lpstr>Odeljenje realizacije i postprodukcije</vt:lpstr>
      <vt:lpstr>Odeljenje realizacije i postprodukcije</vt:lpstr>
      <vt:lpstr>Odeljenje realizacije i postprodukcije</vt:lpstr>
      <vt:lpstr>Odeljenje realizacije i postprodukcije</vt:lpstr>
      <vt:lpstr>Odeljenje arhiva (videoteka)</vt:lpstr>
      <vt:lpstr>Odeljenje arhiva (videoteka)</vt:lpstr>
      <vt:lpstr>Odeljenje arhiva (videoteka)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675</cp:revision>
  <dcterms:created xsi:type="dcterms:W3CDTF">2006-08-16T00:00:00Z</dcterms:created>
  <dcterms:modified xsi:type="dcterms:W3CDTF">2024-08-04T13:15:26Z</dcterms:modified>
</cp:coreProperties>
</file>