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7"/>
  </p:notesMasterIdLst>
  <p:sldIdLst>
    <p:sldId id="256" r:id="rId2"/>
    <p:sldId id="271" r:id="rId3"/>
    <p:sldId id="402" r:id="rId4"/>
    <p:sldId id="352" r:id="rId5"/>
    <p:sldId id="406" r:id="rId6"/>
    <p:sldId id="408" r:id="rId7"/>
    <p:sldId id="309" r:id="rId8"/>
    <p:sldId id="412" r:id="rId9"/>
    <p:sldId id="410" r:id="rId10"/>
    <p:sldId id="411" r:id="rId11"/>
    <p:sldId id="418" r:id="rId12"/>
    <p:sldId id="419" r:id="rId13"/>
    <p:sldId id="417" r:id="rId14"/>
    <p:sldId id="416" r:id="rId15"/>
    <p:sldId id="437" r:id="rId16"/>
    <p:sldId id="427" r:id="rId17"/>
    <p:sldId id="409" r:id="rId18"/>
    <p:sldId id="442" r:id="rId19"/>
    <p:sldId id="420" r:id="rId20"/>
    <p:sldId id="435" r:id="rId21"/>
    <p:sldId id="405" r:id="rId22"/>
    <p:sldId id="401" r:id="rId23"/>
    <p:sldId id="425" r:id="rId24"/>
    <p:sldId id="441" r:id="rId25"/>
    <p:sldId id="434" r:id="rId26"/>
    <p:sldId id="433" r:id="rId27"/>
    <p:sldId id="438" r:id="rId28"/>
    <p:sldId id="428" r:id="rId29"/>
    <p:sldId id="424" r:id="rId30"/>
    <p:sldId id="423" r:id="rId31"/>
    <p:sldId id="422" r:id="rId32"/>
    <p:sldId id="430" r:id="rId33"/>
    <p:sldId id="439" r:id="rId34"/>
    <p:sldId id="426" r:id="rId35"/>
    <p:sldId id="44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58583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EL. MONTAŽA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62580"/>
            <a:ext cx="8283606" cy="486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699" y="1600200"/>
            <a:ext cx="5562601" cy="51416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6200" y="381001"/>
            <a:ext cx="7449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Linearna montaža – portabl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Magnetoskopske trake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812" y="1521060"/>
            <a:ext cx="7258376" cy="526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5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435" y="1560576"/>
            <a:ext cx="5525130" cy="522122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Magnetoskopske trake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4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1" y="1600200"/>
            <a:ext cx="5823163" cy="5218955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Magnetoskopske trake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2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" y="1600200"/>
            <a:ext cx="5246323" cy="3505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937" y="3886200"/>
            <a:ext cx="6479663" cy="28956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Magnetoskopske trake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31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Magnetoskop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10363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3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394" y="1524000"/>
            <a:ext cx="9745212" cy="5181600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REM montaža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6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38" t="13970" r="14338" b="16912"/>
          <a:stretch/>
        </p:blipFill>
        <p:spPr>
          <a:xfrm>
            <a:off x="2493253" y="1524000"/>
            <a:ext cx="7129293" cy="5181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REM montaža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334000"/>
          </a:xfrm>
        </p:spPr>
        <p:txBody>
          <a:bodyPr>
            <a:normAutofit fontScale="92500" lnSpcReduction="1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/>
              <a:t>Potrebni uređaji u „REM” montaži: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600" dirty="0"/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magnetoskop plejer</a:t>
            </a:r>
            <a:r>
              <a:rPr lang="sr-Latn-RS" sz="2200" dirty="0">
                <a:latin typeface="Corbel" pitchFamily="34" charset="0"/>
              </a:rPr>
              <a:t> (x2)</a:t>
            </a:r>
            <a:endParaRPr lang="vi-VN" sz="2200" dirty="0">
              <a:latin typeface="Corbel" pitchFamily="34" charset="0"/>
            </a:endParaRP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magnetoskop snimač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konzola za upravljanje magnetoskopima</a:t>
            </a:r>
            <a:endParaRPr lang="sr-Latn-RS" sz="2200" dirty="0">
              <a:latin typeface="Corbel" pitchFamily="34" charset="0"/>
            </a:endParaRP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video mikseta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karakter generator (PC)</a:t>
            </a:r>
            <a:endParaRPr lang="vi-VN" sz="2200" dirty="0">
              <a:latin typeface="Corbel" pitchFamily="34" charset="0"/>
            </a:endParaRP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monitor</a:t>
            </a:r>
            <a:r>
              <a:rPr lang="sr-Latn-RS" sz="2200" dirty="0">
                <a:latin typeface="Corbel" pitchFamily="34" charset="0"/>
              </a:rPr>
              <a:t>ing</a:t>
            </a:r>
            <a:endParaRPr lang="vi-VN" sz="2200" dirty="0">
              <a:latin typeface="Corbel" pitchFamily="34" charset="0"/>
            </a:endParaRP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audio monitoring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reproduktor tonskog zapisa (DAT,CD, MD)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slušalice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tonska mikseta</a:t>
            </a:r>
          </a:p>
          <a:p>
            <a:pPr marL="1438275" lvl="3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mikrofon</a:t>
            </a: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1" y="381001"/>
            <a:ext cx="5117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REM montaža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0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76200"/>
            <a:ext cx="5705475" cy="668174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REM montaža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8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334000"/>
          </a:xfrm>
        </p:spPr>
        <p:txBody>
          <a:bodyPr>
            <a:normAutofit fontScale="55000" lnSpcReduction="2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4400" dirty="0"/>
              <a:t>TV emisije koje su snimane bez montažnog kontinuiteta, zahtevaju određene završne radove, kako bi se proces proizvodnje programskog sadržaja doveo do kraja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dirty="0"/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4400" dirty="0"/>
              <a:t>proces se obavlja u montaži, gde se povezuju svi snimljeni elementi u dramaturško-montažnu celinu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4400" dirty="0"/>
              <a:t>U montaži se obavljaju sledeći radni zadaci: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797050" lvl="2" indent="-269875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4000" dirty="0"/>
              <a:t>obrada video-audio snimka</a:t>
            </a:r>
          </a:p>
          <a:p>
            <a:pPr marL="1797050" lvl="2" indent="-269875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4000" dirty="0"/>
              <a:t>snimanje OFF-a</a:t>
            </a:r>
          </a:p>
          <a:p>
            <a:pPr marL="1797050" lvl="2" indent="-269875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4000" dirty="0"/>
              <a:t>snimanje fono izveštaja</a:t>
            </a:r>
          </a:p>
          <a:p>
            <a:pPr marL="1797050" lvl="2" indent="-269875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4000" dirty="0"/>
              <a:t>kolor korekcija</a:t>
            </a:r>
          </a:p>
          <a:p>
            <a:pPr marL="1797050" lvl="2" indent="-269875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4000" dirty="0"/>
              <a:t>povezivanje snimljenih elemenata u dramaturšku celinu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El. montaža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155448"/>
            <a:ext cx="8229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 Linearna                  -                Nelinerna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8" y="1600200"/>
            <a:ext cx="10204704" cy="510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7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200" y="1533525"/>
            <a:ext cx="6959600" cy="52197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6200" y="381001"/>
            <a:ext cx="6021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Nelinearna montaža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3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1581150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1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523" y="1600201"/>
            <a:ext cx="8250954" cy="518159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9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134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Potrebni uređaji u montaži: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računar sa monitorom</a:t>
            </a:r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softver </a:t>
            </a:r>
            <a:r>
              <a:rPr lang="vi-VN" sz="2200" dirty="0">
                <a:latin typeface="Corbel" pitchFamily="34" charset="0"/>
              </a:rPr>
              <a:t>za NLE montažu</a:t>
            </a:r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magnetoskop snimač</a:t>
            </a:r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mikrofon</a:t>
            </a:r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audio monitoring</a:t>
            </a:r>
          </a:p>
          <a:p>
            <a:pPr marL="1882775" lvl="3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monitoring</a:t>
            </a: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6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076" y="1600201"/>
            <a:ext cx="9825847" cy="518159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2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0" y="1524000"/>
            <a:ext cx="7772400" cy="5181600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0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24000"/>
            <a:ext cx="10515600" cy="52578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0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900" y="1581149"/>
            <a:ext cx="6934200" cy="5200651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7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250" y="1600200"/>
            <a:ext cx="9847500" cy="4953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4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972800" cy="5334000"/>
          </a:xfrm>
        </p:spPr>
        <p:txBody>
          <a:bodyPr>
            <a:normAutofit fontScale="92500" lnSpcReduction="1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dirty="0"/>
              <a:t>Razlikujemo dve vrste montaže: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900" dirty="0"/>
          </a:p>
          <a:p>
            <a:pPr marL="16827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sz="2600" b="1" dirty="0">
                <a:solidFill>
                  <a:srgbClr val="C00000"/>
                </a:solidFill>
              </a:rPr>
              <a:t>Linerna</a:t>
            </a:r>
            <a:r>
              <a:rPr lang="hr-HR" sz="2600" b="1" dirty="0"/>
              <a:t> </a:t>
            </a:r>
            <a:r>
              <a:rPr lang="hr-HR" sz="2600" dirty="0"/>
              <a:t>(montaža scena po dramaturškom redosledu)</a:t>
            </a:r>
          </a:p>
          <a:p>
            <a:pPr marL="2112518" lvl="4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dirty="0"/>
              <a:t> „rez” montaža</a:t>
            </a:r>
          </a:p>
          <a:p>
            <a:pPr marL="2112518" lvl="4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dirty="0"/>
              <a:t>REM montaža</a:t>
            </a:r>
          </a:p>
          <a:p>
            <a:pPr marL="1682750" lvl="2" indent="-3429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Tx/>
              <a:buChar char="-"/>
            </a:pPr>
            <a:endParaRPr lang="hr-HR" sz="1100" dirty="0"/>
          </a:p>
          <a:p>
            <a:pPr marL="16827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sz="2600" b="1" dirty="0">
                <a:solidFill>
                  <a:srgbClr val="C00000"/>
                </a:solidFill>
              </a:rPr>
              <a:t>Nelinearna</a:t>
            </a:r>
            <a:r>
              <a:rPr lang="hr-HR" sz="2600" b="1" dirty="0"/>
              <a:t> </a:t>
            </a:r>
            <a:r>
              <a:rPr lang="hr-HR" sz="2600" dirty="0"/>
              <a:t>(montaža scena po želji)</a:t>
            </a:r>
          </a:p>
          <a:p>
            <a:pPr marL="2112518" lvl="4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dirty="0"/>
              <a:t>montaža putem računara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5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600" dirty="0">
                <a:latin typeface="Corbel" pitchFamily="34" charset="0"/>
              </a:rPr>
              <a:t>Za linearnu montažu koriste se magnetoskopi (postoji više formata):</a:t>
            </a:r>
          </a:p>
          <a:p>
            <a:pPr marL="2344738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BETA</a:t>
            </a:r>
          </a:p>
          <a:p>
            <a:pPr marL="2344738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DVC PRO</a:t>
            </a:r>
          </a:p>
          <a:p>
            <a:pPr marL="2344738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hr-HR" dirty="0"/>
              <a:t>DV CAM...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4544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El. montaža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4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568706"/>
            <a:ext cx="8269224" cy="517860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3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771" y="1578033"/>
            <a:ext cx="6814458" cy="520376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- NLE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4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1583419"/>
            <a:ext cx="7696200" cy="5176611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Kolor korekcija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9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Kolor korekcija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28" y="2441052"/>
            <a:ext cx="11760343" cy="342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6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588689"/>
            <a:ext cx="4580652" cy="51532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932" y="1600200"/>
            <a:ext cx="5170468" cy="5153233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skladištenje materijala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9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778" y="1568827"/>
            <a:ext cx="8730443" cy="509194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Nelinearna montaža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skladištenje materijala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8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647" y="1575744"/>
            <a:ext cx="8964706" cy="2438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4153207"/>
            <a:ext cx="3516457" cy="25796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520" y="4147647"/>
            <a:ext cx="4342280" cy="267050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52400" y="381001"/>
            <a:ext cx="5502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Linearna montaža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12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046" y="1524000"/>
            <a:ext cx="9003907" cy="5257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200" y="381001"/>
            <a:ext cx="7488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Linearna montaža - konzola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28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4045" y="1524000"/>
            <a:ext cx="7647709" cy="5257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200" y="381001"/>
            <a:ext cx="7029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Linearna montaža – „rez“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1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/>
              <a:t>Potrebni uređaji u „rez” montaži: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magnetoskop plejer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magnetoskop snimač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monitor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aktivni zvučnik za audio monitoring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slušalice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mikrofon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telefonski hibrid</a:t>
            </a:r>
          </a:p>
          <a:p>
            <a:pPr marL="1616075" lvl="3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telefon sa direktnom linijom</a:t>
            </a: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4697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El. montaža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4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1591574"/>
            <a:ext cx="7743000" cy="510322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600" y="381001"/>
            <a:ext cx="6877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Linearna montaža – „rez“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8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Telefonski hibrid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512" y="1752600"/>
            <a:ext cx="9182975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6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2345</TotalTime>
  <Words>346</Words>
  <Application>Microsoft Office PowerPoint</Application>
  <PresentationFormat>Widescreen</PresentationFormat>
  <Paragraphs>684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EL. MONTAŽA</vt:lpstr>
      <vt:lpstr>El. montaža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Telefonski hibrid</vt:lpstr>
      <vt:lpstr>PowerPoint Presentation</vt:lpstr>
      <vt:lpstr>Magnetoskopske trake</vt:lpstr>
      <vt:lpstr>Magnetoskopske trake</vt:lpstr>
      <vt:lpstr>Magnetoskopske trake</vt:lpstr>
      <vt:lpstr>Magnetoskopske trake</vt:lpstr>
      <vt:lpstr>Magnetoskop </vt:lpstr>
      <vt:lpstr>REM montaža</vt:lpstr>
      <vt:lpstr>REM montaža</vt:lpstr>
      <vt:lpstr>PowerPoint Presentation</vt:lpstr>
      <vt:lpstr>REM montaža</vt:lpstr>
      <vt:lpstr>    Linearna                  -                Nelinerna</vt:lpstr>
      <vt:lpstr>PowerPoint Presentation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Nelinearna montaža - NLE</vt:lpstr>
      <vt:lpstr>Kolor korekcija</vt:lpstr>
      <vt:lpstr>Kolor korekcija</vt:lpstr>
      <vt:lpstr>Nelinearna montaža – skladištenje materijala</vt:lpstr>
      <vt:lpstr>Nelinearna montaža – skladištenje materijala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859</cp:revision>
  <dcterms:created xsi:type="dcterms:W3CDTF">2006-08-16T00:00:00Z</dcterms:created>
  <dcterms:modified xsi:type="dcterms:W3CDTF">2024-08-04T11:37:07Z</dcterms:modified>
</cp:coreProperties>
</file>