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1"/>
  </p:notesMasterIdLst>
  <p:sldIdLst>
    <p:sldId id="256" r:id="rId2"/>
    <p:sldId id="271" r:id="rId3"/>
    <p:sldId id="499" r:id="rId4"/>
    <p:sldId id="464" r:id="rId5"/>
    <p:sldId id="465" r:id="rId6"/>
    <p:sldId id="468" r:id="rId7"/>
    <p:sldId id="473" r:id="rId8"/>
    <p:sldId id="444" r:id="rId9"/>
    <p:sldId id="478" r:id="rId10"/>
    <p:sldId id="452" r:id="rId11"/>
    <p:sldId id="443" r:id="rId12"/>
    <p:sldId id="453" r:id="rId13"/>
    <p:sldId id="455" r:id="rId14"/>
    <p:sldId id="490" r:id="rId15"/>
    <p:sldId id="470" r:id="rId16"/>
    <p:sldId id="460" r:id="rId17"/>
    <p:sldId id="479" r:id="rId18"/>
    <p:sldId id="481" r:id="rId19"/>
    <p:sldId id="480" r:id="rId20"/>
    <p:sldId id="469" r:id="rId21"/>
    <p:sldId id="502" r:id="rId22"/>
    <p:sldId id="488" r:id="rId23"/>
    <p:sldId id="486" r:id="rId24"/>
    <p:sldId id="484" r:id="rId25"/>
    <p:sldId id="456" r:id="rId26"/>
    <p:sldId id="457" r:id="rId27"/>
    <p:sldId id="458" r:id="rId28"/>
    <p:sldId id="446" r:id="rId29"/>
    <p:sldId id="467" r:id="rId30"/>
    <p:sldId id="493" r:id="rId31"/>
    <p:sldId id="501" r:id="rId32"/>
    <p:sldId id="489" r:id="rId33"/>
    <p:sldId id="454" r:id="rId34"/>
    <p:sldId id="466" r:id="rId35"/>
    <p:sldId id="450" r:id="rId36"/>
    <p:sldId id="492" r:id="rId37"/>
    <p:sldId id="503" r:id="rId38"/>
    <p:sldId id="505" r:id="rId39"/>
    <p:sldId id="500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04-Aug-24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662037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ELEKTRONSKA GRAFIKA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457200"/>
            <a:ext cx="7924800" cy="442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021" y="1828800"/>
            <a:ext cx="11695957" cy="4648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00" y="381001"/>
            <a:ext cx="52725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vesti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23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648" y="1611747"/>
            <a:ext cx="10186503" cy="517957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00" y="381001"/>
            <a:ext cx="52725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vesti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26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88" y="2743200"/>
            <a:ext cx="12147387" cy="24764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00" y="381001"/>
            <a:ext cx="5363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sport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34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0" y="1947861"/>
            <a:ext cx="6000750" cy="45005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200" y="381001"/>
            <a:ext cx="5363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sport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71104E-0CD6-4167-18FF-9EC3BF9410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708" y="2590800"/>
            <a:ext cx="5932042" cy="333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90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51931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sport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4" y="1600201"/>
            <a:ext cx="9211731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24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29970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Mape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6417" y="1598468"/>
            <a:ext cx="6479165" cy="518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31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5211" y="1545499"/>
            <a:ext cx="6545377" cy="52363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00" y="381001"/>
            <a:ext cx="61844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Vremenska prognoza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04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33040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Kvoter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777" y="1524000"/>
            <a:ext cx="9432446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65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32094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Kvoter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2332" y="1554242"/>
            <a:ext cx="8667336" cy="522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25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76200" y="381001"/>
            <a:ext cx="62211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LCD ekran kao kvoter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9078" y="1495426"/>
            <a:ext cx="9513843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7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0490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b="1" dirty="0">
                <a:solidFill>
                  <a:srgbClr val="C00000"/>
                </a:solidFill>
              </a:rPr>
              <a:t>Grafička stanica </a:t>
            </a:r>
            <a:r>
              <a:rPr lang="hr-HR" dirty="0"/>
              <a:t>sastoji se od nekoliko grafičkih radnih jedinica koje su međusobno umrežene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4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Grafička stanica koristi se za: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500" dirty="0"/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/>
              <a:t>grafičku opremu emisija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/>
              <a:t>špice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/>
              <a:t>džinglove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/>
              <a:t>foršpane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/>
              <a:t>vizuelizaciju skice dekora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/>
              <a:t>vremensku prognozu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/>
              <a:t>pozadine za hroma ki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/>
              <a:t>izradu virtuelne scenografije i grafike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El.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02870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b="1" dirty="0">
                <a:solidFill>
                  <a:srgbClr val="C00000"/>
                </a:solidFill>
                <a:latin typeface="Corbel" pitchFamily="34" charset="0"/>
              </a:rPr>
              <a:t>Sporovozni program:</a:t>
            </a:r>
          </a:p>
          <a:p>
            <a:pPr marL="840232" lvl="3" indent="0">
              <a:spcBef>
                <a:spcPts val="0"/>
              </a:spcBef>
              <a:buClrTx/>
              <a:buSzPct val="80000"/>
              <a:buNone/>
            </a:pPr>
            <a:endParaRPr lang="hr-HR" sz="1400" b="1" dirty="0">
              <a:solidFill>
                <a:srgbClr val="C00000"/>
              </a:solidFill>
              <a:latin typeface="Corbel" pitchFamily="34" charset="0"/>
            </a:endParaRPr>
          </a:p>
          <a:p>
            <a:pPr marL="1327150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>
                <a:latin typeface="Corbel" pitchFamily="34" charset="0"/>
              </a:rPr>
              <a:t>špice</a:t>
            </a:r>
          </a:p>
          <a:p>
            <a:pPr marL="1327150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>
                <a:latin typeface="Corbel" pitchFamily="34" charset="0"/>
              </a:rPr>
              <a:t>džinglovi</a:t>
            </a:r>
          </a:p>
          <a:p>
            <a:pPr marL="1327150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>
                <a:latin typeface="Corbel" pitchFamily="34" charset="0"/>
              </a:rPr>
              <a:t>foršpani</a:t>
            </a:r>
          </a:p>
          <a:p>
            <a:pPr marL="1327150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>
                <a:latin typeface="Corbel" pitchFamily="34" charset="0"/>
              </a:rPr>
              <a:t>oprema za emisiju (potpisi, maska, telop ...)</a:t>
            </a:r>
          </a:p>
          <a:p>
            <a:pPr marL="1327150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>
                <a:latin typeface="Corbel" pitchFamily="34" charset="0"/>
              </a:rPr>
              <a:t>priprema za štampu (bilbordi, flajeri, plotovana grafika ...)</a:t>
            </a:r>
          </a:p>
          <a:p>
            <a:pPr marL="1327150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050" dirty="0"/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urađena grafika mrežom se preuzima u montaži ili režiji emitovanja</a:t>
            </a: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El.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38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66871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Grafička oprema emisije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400" y="1524000"/>
            <a:ext cx="93472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01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29837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Telop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5558" y="1597093"/>
            <a:ext cx="6480884" cy="518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2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29837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Telop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500" y="1600200"/>
            <a:ext cx="64770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72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78573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Informacije u toku emitovanja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7372" y="1604190"/>
            <a:ext cx="5900514" cy="47204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630269"/>
            <a:ext cx="5143500" cy="41148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3800" y="3128010"/>
            <a:ext cx="4495800" cy="359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91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9517" y="1568388"/>
            <a:ext cx="6516765" cy="52134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2400" y="381001"/>
            <a:ext cx="54897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izbore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20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3011" y="1600200"/>
            <a:ext cx="9205977" cy="5181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2400" y="381001"/>
            <a:ext cx="54897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izbore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16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0" y="1600200"/>
            <a:ext cx="6477000" cy="5181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200" y="381001"/>
            <a:ext cx="54072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Najava programa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77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699" y="1590675"/>
            <a:ext cx="8872602" cy="5181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00" y="381001"/>
            <a:ext cx="40414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Animacija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47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1252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18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18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>
                <a:latin typeface="Corbel" pitchFamily="34" charset="0"/>
              </a:rPr>
              <a:t>Tokom rada, dok je animacija u gruboj fazi (samo osnovne faze pokreta) vrše se potrebne korekcije 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>
                <a:latin typeface="Corbel" pitchFamily="34" charset="0"/>
              </a:rPr>
              <a:t>Pre poslednje faze (rendering-generisanje zadate slike), projekat animacije  pušta se u kontrolni pregled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>
                <a:latin typeface="Corbel" pitchFamily="34" charset="0"/>
              </a:rPr>
              <a:t>Usvajanjem od strane reditelja i umetničkog direktora, pristupa se procesu renderinga 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dirty="0">
              <a:latin typeface="Corbel" pitchFamily="34" charset="0"/>
            </a:endParaRPr>
          </a:p>
          <a:p>
            <a:pPr marL="984250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05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Animacija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83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6632" y="1553556"/>
            <a:ext cx="9262535" cy="521017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El.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95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76200" y="381001"/>
            <a:ext cx="49070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Faze animacije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9075" y="1676400"/>
            <a:ext cx="90776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80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76200" y="381001"/>
            <a:ext cx="49070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Faza animacije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0779" y="1600200"/>
            <a:ext cx="7710441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87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87630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Faze animacije </a:t>
            </a:r>
            <a:r>
              <a:rPr lang="sr-Latn-RS" sz="28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(pre finalnog renderinga)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435" y="1550218"/>
            <a:ext cx="9305130" cy="523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22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76200" y="381001"/>
            <a:ext cx="8839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Faze animacije </a:t>
            </a:r>
            <a:r>
              <a:rPr lang="sr-Latn-RS" sz="28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(pre finalnog renderinga)</a:t>
            </a:r>
            <a:endParaRPr lang="en-US" sz="105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382" y="1555730"/>
            <a:ext cx="8312619" cy="5149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447800"/>
            <a:ext cx="94488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>
                <a:latin typeface="Corbel" pitchFamily="34" charset="0"/>
              </a:rPr>
              <a:t>Vreme izrade animacije zavisi od: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koncepcije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ideje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složenosti pokreta (animacije)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projektovanog trajanja animacije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izbora softvera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konfiguracije računara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sposobnosti realizatora video grafike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05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Animacija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81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99" y="1561904"/>
            <a:ext cx="6250473" cy="293389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2400" y="381001"/>
            <a:ext cx="70991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Grafika u režiji emitovanja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2420" y="2590800"/>
            <a:ext cx="55626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63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52400" y="381001"/>
            <a:ext cx="59359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Ekran grafike u režiji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1524000"/>
            <a:ext cx="69596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02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0" y="1536360"/>
            <a:ext cx="6461550" cy="516924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76200" y="381001"/>
            <a:ext cx="60121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Ekran grafike u režiji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26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1557417"/>
            <a:ext cx="6629400" cy="5175811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52400" y="381001"/>
            <a:ext cx="59359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Ekran grafike u režiji</a:t>
            </a:r>
            <a:endParaRPr lang="en-US" sz="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07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4961" y="1600200"/>
            <a:ext cx="8202078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16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02108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hr-HR" sz="18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Grafičku jedinicu čini: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50" dirty="0"/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računar sa monitorom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potrebni softverski paketi (grafički, video, audio)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magnetoskop snimač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skener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štampač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video monitoring</a:t>
            </a:r>
          </a:p>
          <a:p>
            <a:pPr marL="1797050" lvl="2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audio monitoring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El.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84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6680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reditelj emisije uz konsultaciju sa umetničkim direktorom TV stanice (zbog vizuelnog identiteta TV stanice), iznosi svoju ideju realizatoru video grafike i dizajneru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pomoćnik režije obezbeđuje VTR materijal koji se pohranjuje u računar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>
                <a:latin typeface="Corbel" pitchFamily="34" charset="0"/>
              </a:rPr>
              <a:t>na osnovu dogovora sa rediteljem, dizajner pristupa vizuelnom osmišljavanju animacije, a realizator video grafike bira najpogodniji „alat“ (softver) za izradu animacije 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05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El.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28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2776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b="1" dirty="0">
                <a:solidFill>
                  <a:srgbClr val="C00000"/>
                </a:solidFill>
                <a:latin typeface="Corbel" pitchFamily="34" charset="0"/>
              </a:rPr>
              <a:t>Dnevno informativni program:</a:t>
            </a:r>
          </a:p>
          <a:p>
            <a:pPr marL="840232" lvl="3" indent="0">
              <a:spcBef>
                <a:spcPts val="0"/>
              </a:spcBef>
              <a:buClrTx/>
              <a:buSzPct val="80000"/>
              <a:buNone/>
            </a:pPr>
            <a:endParaRPr lang="hr-HR" sz="1050" dirty="0">
              <a:latin typeface="Corbel" pitchFamily="34" charset="0"/>
            </a:endParaRPr>
          </a:p>
          <a:p>
            <a:pPr marL="1327150" lvl="2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>
                <a:latin typeface="Corbel" pitchFamily="34" charset="0"/>
              </a:rPr>
              <a:t>tabele</a:t>
            </a:r>
          </a:p>
          <a:p>
            <a:pPr marL="1327150" lvl="2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>
                <a:latin typeface="Corbel" pitchFamily="34" charset="0"/>
              </a:rPr>
              <a:t>mape</a:t>
            </a:r>
          </a:p>
          <a:p>
            <a:pPr marL="1327150" lvl="2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>
                <a:latin typeface="Corbel" pitchFamily="34" charset="0"/>
              </a:rPr>
              <a:t>vremenska prognoza</a:t>
            </a:r>
          </a:p>
          <a:p>
            <a:pPr marL="1327150" lvl="2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>
                <a:latin typeface="Corbel" pitchFamily="34" charset="0"/>
              </a:rPr>
              <a:t>kvoteri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050" dirty="0"/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urađena grafika mrežom se preuzima u montaži ili režiji emitovanja</a:t>
            </a: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Kvoter – vizuelna najava priloga u emisiji vesti, i nalaze se sa leve ili desne strane, u visini ramena prezentera (u istom kadru). </a:t>
            </a: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koristi se za najavu ili „pokrivanje“ vesti koje saopštava spiker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El.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09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76200" y="381001"/>
            <a:ext cx="34248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Potpisi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4" y="1600201"/>
            <a:ext cx="9211732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22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552" y="1562000"/>
            <a:ext cx="9276896" cy="5219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00" y="381001"/>
            <a:ext cx="52725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vesti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35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76200" y="381001"/>
            <a:ext cx="52725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3600" b="1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+mj-cs"/>
              </a:rPr>
              <a:t>Oprema za vesti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2706" y="1524000"/>
            <a:ext cx="9370387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59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2719</TotalTime>
  <Words>427</Words>
  <Application>Microsoft Office PowerPoint</Application>
  <PresentationFormat>Widescreen</PresentationFormat>
  <Paragraphs>769</Paragraphs>
  <Slides>39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ELEKTRONSKA GRAFIKA</vt:lpstr>
      <vt:lpstr>El. grafika</vt:lpstr>
      <vt:lpstr>El. grafika</vt:lpstr>
      <vt:lpstr>El. grafika</vt:lpstr>
      <vt:lpstr>El. grafika</vt:lpstr>
      <vt:lpstr>El. grafika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El. grafika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Animacija</vt:lpstr>
      <vt:lpstr>PowerPoint Presentation</vt:lpstr>
      <vt:lpstr>PowerPoint Presentation</vt:lpstr>
      <vt:lpstr>PowerPoint Presentation</vt:lpstr>
      <vt:lpstr>PowerPoint Presentation</vt:lpstr>
      <vt:lpstr>Animacija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989</cp:revision>
  <dcterms:created xsi:type="dcterms:W3CDTF">2006-08-16T00:00:00Z</dcterms:created>
  <dcterms:modified xsi:type="dcterms:W3CDTF">2024-08-04T11:49:59Z</dcterms:modified>
</cp:coreProperties>
</file>