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notesMasterIdLst>
    <p:notesMasterId r:id="rId23"/>
  </p:notesMasterIdLst>
  <p:sldIdLst>
    <p:sldId id="256" r:id="rId3"/>
    <p:sldId id="265" r:id="rId4"/>
    <p:sldId id="269" r:id="rId5"/>
    <p:sldId id="275" r:id="rId6"/>
    <p:sldId id="268" r:id="rId7"/>
    <p:sldId id="273" r:id="rId8"/>
    <p:sldId id="288" r:id="rId9"/>
    <p:sldId id="289" r:id="rId10"/>
    <p:sldId id="270" r:id="rId11"/>
    <p:sldId id="271" r:id="rId12"/>
    <p:sldId id="272" r:id="rId13"/>
    <p:sldId id="276" r:id="rId14"/>
    <p:sldId id="284" r:id="rId15"/>
    <p:sldId id="285" r:id="rId16"/>
    <p:sldId id="286" r:id="rId17"/>
    <p:sldId id="287" r:id="rId18"/>
    <p:sldId id="258" r:id="rId19"/>
    <p:sldId id="281" r:id="rId20"/>
    <p:sldId id="282" r:id="rId21"/>
    <p:sldId id="28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21-Jul-24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745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917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642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72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50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025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906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63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27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159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7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21-Jul-24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21-Jul-24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44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626268"/>
            <a:ext cx="7975600" cy="847684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ARHIVAR / AS.REALIZACIJE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0" y="15240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24000"/>
            <a:ext cx="11201400" cy="53339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Priprema za emitovanje</a:t>
            </a:r>
          </a:p>
          <a:p>
            <a:pPr marL="444500" indent="0" algn="just">
              <a:buNone/>
            </a:pPr>
            <a:endParaRPr lang="sr-Latn-RS" sz="1400" dirty="0">
              <a:latin typeface="Corbel" pitchFamily="34" charset="0"/>
            </a:endParaRPr>
          </a:p>
          <a:p>
            <a:pPr lvl="0" hangingPunct="0">
              <a:buClrTx/>
            </a:pPr>
            <a:r>
              <a:rPr lang="hr-HR" sz="2200" dirty="0"/>
              <a:t>popunjava VTR obrazac za emitovanje</a:t>
            </a:r>
          </a:p>
          <a:p>
            <a:pPr marL="118872" indent="0" hangingPunct="0">
              <a:buClrTx/>
              <a:buNone/>
            </a:pPr>
            <a:endParaRPr lang="en-US" sz="1200" dirty="0"/>
          </a:p>
          <a:p>
            <a:pPr lvl="0" algn="just" hangingPunct="0">
              <a:buClrTx/>
            </a:pPr>
            <a:r>
              <a:rPr lang="en-US" sz="2200" dirty="0"/>
              <a:t>t</a:t>
            </a:r>
            <a:r>
              <a:rPr lang="hr-HR" sz="2200" dirty="0"/>
              <a:t>rake odnosi na emitovanje minimum dva sata ranije za naredna tri sata, zajedno sa overenim VTR obrascem i predaje sekretaru režije</a:t>
            </a:r>
          </a:p>
          <a:p>
            <a:pPr marL="118872" indent="0" algn="just" hangingPunct="0">
              <a:buClrTx/>
              <a:buNone/>
            </a:pPr>
            <a:endParaRPr lang="en-US" sz="1200" dirty="0"/>
          </a:p>
          <a:p>
            <a:pPr lvl="0" algn="just" hangingPunct="0">
              <a:buClrTx/>
            </a:pPr>
            <a:r>
              <a:rPr lang="en-US" sz="2200" dirty="0"/>
              <a:t>p</a:t>
            </a:r>
            <a:r>
              <a:rPr lang="hr-HR" sz="2200" dirty="0"/>
              <a:t>roverava (pregledava i popunjava izvođački sinopsis) emisije koje se snimaju iz programa u režiji, zbog reprize</a:t>
            </a:r>
          </a:p>
          <a:p>
            <a:pPr marL="118872" indent="0" algn="just" hangingPunct="0">
              <a:buClrTx/>
              <a:buNone/>
            </a:pPr>
            <a:endParaRPr lang="en-US" sz="1200" dirty="0"/>
          </a:p>
          <a:p>
            <a:pPr lvl="0" algn="just" hangingPunct="0">
              <a:buClrTx/>
            </a:pPr>
            <a:r>
              <a:rPr lang="hr-HR" sz="2200" dirty="0"/>
              <a:t>po završenom emitovanju/snimanju vraća trake u arhiv</a:t>
            </a:r>
          </a:p>
          <a:p>
            <a:pPr marL="118872" indent="0" algn="just" hangingPunct="0">
              <a:buClrTx/>
              <a:buNone/>
            </a:pPr>
            <a:endParaRPr lang="en-US" sz="1200" dirty="0"/>
          </a:p>
          <a:p>
            <a:pPr lvl="0" algn="just" hangingPunct="0">
              <a:buClrTx/>
            </a:pPr>
            <a:r>
              <a:rPr lang="hr-HR" sz="2200" dirty="0"/>
              <a:t>obezbeđuje špice i muzičke podloge (u dogovoru sa muzičkim urednikom/saradnikom)  za žive emisije (prosleđuje trake sekretaru režije)</a:t>
            </a:r>
          </a:p>
          <a:p>
            <a:pPr marL="118872" indent="0" algn="just" hangingPunct="0">
              <a:buClrTx/>
              <a:buNone/>
            </a:pPr>
            <a:endParaRPr lang="en-US" sz="1200" dirty="0"/>
          </a:p>
          <a:p>
            <a:pPr lvl="0" algn="just" hangingPunct="0">
              <a:buClrTx/>
            </a:pPr>
            <a:r>
              <a:rPr lang="hr-HR" sz="2200" dirty="0"/>
              <a:t>obezbeđuje VTR popune za sekretara režije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118872" indent="0">
              <a:buNone/>
            </a:pPr>
            <a:r>
              <a:rPr lang="hr-HR" sz="2000" dirty="0"/>
              <a:t>	</a:t>
            </a: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13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676401"/>
            <a:ext cx="11277599" cy="49529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Snimanje</a:t>
            </a:r>
          </a:p>
          <a:p>
            <a:pPr marL="444500" indent="0" algn="just">
              <a:buNone/>
            </a:pPr>
            <a:endParaRPr lang="sr-Latn-RS" sz="1400" dirty="0">
              <a:latin typeface="Corbel" pitchFamily="34" charset="0"/>
            </a:endParaRPr>
          </a:p>
          <a:p>
            <a:pPr lvl="0" algn="just" hangingPunct="0">
              <a:buClrTx/>
            </a:pPr>
            <a:r>
              <a:rPr lang="en-US" sz="2200" dirty="0"/>
              <a:t>p</a:t>
            </a:r>
            <a:r>
              <a:rPr lang="hr-HR" sz="2200" dirty="0"/>
              <a:t>o dobijenom nalogu obezbeđuje trake (iz arhive) za snimanje emisija u satelitskoj režiji</a:t>
            </a:r>
          </a:p>
          <a:p>
            <a:pPr marL="118872" indent="0" algn="just" hangingPunct="0">
              <a:buClrTx/>
              <a:buNone/>
            </a:pPr>
            <a:endParaRPr lang="hr-HR" sz="1400" dirty="0"/>
          </a:p>
          <a:p>
            <a:pPr lvl="0" algn="just" hangingPunct="0">
              <a:buClrTx/>
            </a:pPr>
            <a:r>
              <a:rPr lang="hr-HR" sz="2200" dirty="0"/>
              <a:t>obezbeđuje trake za snimanje u režiji  („žive“ emisije koje se repriziraju)</a:t>
            </a:r>
            <a:endParaRPr lang="en-US" sz="2200" dirty="0"/>
          </a:p>
          <a:p>
            <a:pPr marL="118872" indent="0" hangingPunct="0">
              <a:buNone/>
            </a:pPr>
            <a:r>
              <a:rPr lang="hr-HR" sz="2000" dirty="0"/>
              <a:t> </a:t>
            </a:r>
          </a:p>
          <a:p>
            <a:pPr marL="118872" indent="0" hangingPunct="0">
              <a:buNone/>
            </a:pPr>
            <a:endParaRPr lang="en-US" sz="2000" dirty="0"/>
          </a:p>
          <a:p>
            <a:pPr hangingPunct="0">
              <a:buClrTx/>
              <a:buFont typeface="Wingdings" pitchFamily="2" charset="2"/>
              <a:buChar char="q"/>
            </a:pPr>
            <a:r>
              <a:rPr lang="hr-HR" sz="2400" b="1" dirty="0">
                <a:solidFill>
                  <a:srgbClr val="C00000"/>
                </a:solidFill>
              </a:rPr>
              <a:t>Tekući poslovi</a:t>
            </a:r>
          </a:p>
          <a:p>
            <a:pPr marL="118872" indent="0" hangingPunct="0">
              <a:buNone/>
            </a:pPr>
            <a:endParaRPr lang="en-US" sz="2000" dirty="0"/>
          </a:p>
          <a:p>
            <a:pPr lvl="0" algn="just" hangingPunct="0">
              <a:buClrTx/>
            </a:pPr>
            <a:r>
              <a:rPr lang="hr-HR" sz="2200" dirty="0"/>
              <a:t>po dobijenom nalogu od strane koordinatora programa, obavlja presnimavanje</a:t>
            </a:r>
          </a:p>
          <a:p>
            <a:pPr marL="118872" indent="0" algn="just" hangingPunct="0">
              <a:buClrTx/>
              <a:buNone/>
            </a:pPr>
            <a:endParaRPr lang="en-US" sz="1400" dirty="0"/>
          </a:p>
          <a:p>
            <a:pPr lvl="0" algn="just" hangingPunct="0">
              <a:buClrTx/>
            </a:pPr>
            <a:r>
              <a:rPr lang="en-US" sz="2200" dirty="0"/>
              <a:t>o</a:t>
            </a:r>
            <a:r>
              <a:rPr lang="hr-HR" sz="2200" dirty="0"/>
              <a:t>baveštava urednike programa/redakcija o starim VTR materijalima i traži dozvolu (overenu potpisom) za brisanje</a:t>
            </a:r>
          </a:p>
          <a:p>
            <a:pPr marL="118872" indent="0" algn="just" hangingPunct="0">
              <a:buClrTx/>
              <a:buNone/>
            </a:pPr>
            <a:endParaRPr lang="hr-HR" sz="1400" dirty="0"/>
          </a:p>
          <a:p>
            <a:pPr lvl="0" algn="just" hangingPunct="0">
              <a:buClrTx/>
            </a:pPr>
            <a:r>
              <a:rPr lang="en-US" sz="2200" dirty="0"/>
              <a:t>p</a:t>
            </a:r>
            <a:r>
              <a:rPr lang="hr-HR" sz="2200" dirty="0"/>
              <a:t>roverava da li su trake za ENG snimanje premotane na početak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118872" indent="0">
              <a:buNone/>
            </a:pPr>
            <a:r>
              <a:rPr lang="hr-HR" sz="2000" dirty="0"/>
              <a:t>	</a:t>
            </a: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73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201" y="405825"/>
            <a:ext cx="6113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2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Rad sa serverima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152" y="66674"/>
            <a:ext cx="8705848" cy="6727247"/>
          </a:xfrm>
        </p:spPr>
      </p:pic>
    </p:spTree>
    <p:extLst>
      <p:ext uri="{BB962C8B-B14F-4D97-AF65-F5344CB8AC3E}">
        <p14:creationId xmlns:p14="http://schemas.microsoft.com/office/powerpoint/2010/main" val="154900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201" y="405825"/>
            <a:ext cx="6113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2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Rad sa serverima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5AFC6C-E628-4B10-5546-F25609860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151" y="76200"/>
            <a:ext cx="8705849" cy="671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201" y="405825"/>
            <a:ext cx="6113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2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Rad sa serverima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D95902-6065-EE5B-E69C-8CB42559F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1" y="76200"/>
            <a:ext cx="8610599" cy="665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84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201" y="405825"/>
            <a:ext cx="6113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2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Rad sa serverima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385B5E-1501-6B12-1D9D-72862EE25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26" y="76200"/>
            <a:ext cx="8715374" cy="673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07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201" y="405825"/>
            <a:ext cx="6113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2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Rad sa serverima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80B758-059F-9DF8-59A1-98515F974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1" y="76200"/>
            <a:ext cx="8686799" cy="671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17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Koordinator programa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Sekretar režije</a:t>
            </a:r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Dokumentarista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5715000"/>
            <a:ext cx="5410200" cy="8382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DOKUMENTARISTA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050" y="76200"/>
            <a:ext cx="4081899" cy="496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77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0"/>
            <a:ext cx="11506200" cy="53340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hr-HR" sz="2400" b="1" dirty="0">
                <a:solidFill>
                  <a:srgbClr val="C00000"/>
                </a:solidFill>
              </a:rPr>
              <a:t>analizira, sistematizuje i arhivira video materijale</a:t>
            </a:r>
          </a:p>
          <a:p>
            <a:pPr marL="444500" indent="0" algn="just">
              <a:buNone/>
            </a:pPr>
            <a:endParaRPr lang="sr-Latn-RS" sz="700" dirty="0">
              <a:latin typeface="Corbel" pitchFamily="34" charset="0"/>
            </a:endParaRPr>
          </a:p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hr-HR" sz="2400" dirty="0"/>
              <a:t>radi na analizi i obradi svih pristiglih VTR materijala putem:</a:t>
            </a:r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ENG snimanja</a:t>
            </a:r>
            <a:endParaRPr lang="en-US" sz="20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inostranih agencijskih servisa</a:t>
            </a:r>
            <a:endParaRPr lang="en-US" sz="20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drugih TV stanica</a:t>
            </a:r>
          </a:p>
          <a:p>
            <a:pPr marL="985838" indent="0" hangingPunct="0">
              <a:buNone/>
            </a:pPr>
            <a:endParaRPr lang="en-US" sz="1000" dirty="0"/>
          </a:p>
          <a:p>
            <a:pPr marL="896938" indent="-452438" hangingPunct="0">
              <a:buClrTx/>
              <a:buFont typeface="Wingdings" pitchFamily="2" charset="2"/>
              <a:buChar char="q"/>
            </a:pPr>
            <a:r>
              <a:rPr lang="hr-HR" sz="2400" dirty="0"/>
              <a:t>po završetku radnog dana pristupa:</a:t>
            </a:r>
            <a:endParaRPr lang="en-US" sz="24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odabiru</a:t>
            </a:r>
            <a:endParaRPr lang="en-US" sz="20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presnimavanju (na za to određene trake poštujući standarde)</a:t>
            </a:r>
            <a:endParaRPr lang="en-US" sz="20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upisuje u evidencioni karton opis snimka i temu</a:t>
            </a:r>
            <a:endParaRPr lang="en-US" sz="20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predaje arhivaru materijal za unos u bazu podataka-PC</a:t>
            </a:r>
          </a:p>
          <a:p>
            <a:pPr marL="985838" indent="0" hangingPunct="0">
              <a:buNone/>
            </a:pPr>
            <a:endParaRPr lang="en-US" sz="1000" dirty="0"/>
          </a:p>
          <a:p>
            <a:pPr marL="896938" indent="-452438" hangingPunct="0">
              <a:buClrTx/>
              <a:buFont typeface="Wingdings" pitchFamily="2" charset="2"/>
              <a:buChar char="q"/>
            </a:pPr>
            <a:r>
              <a:rPr lang="hr-HR" sz="2400" dirty="0"/>
              <a:t>proverava stanje arhive u videoteci i shodno tome reaguje:</a:t>
            </a:r>
            <a:endParaRPr lang="en-US" sz="24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rearhivira postojeće materijale</a:t>
            </a:r>
            <a:endParaRPr lang="en-US" sz="2000" dirty="0"/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potražuje određene snimke preko producenta </a:t>
            </a:r>
          </a:p>
          <a:p>
            <a:pPr marL="1271588" indent="-285750" hangingPunct="0">
              <a:buClrTx/>
              <a:buFont typeface="Arial" pitchFamily="34" charset="0"/>
              <a:buChar char="•"/>
            </a:pPr>
            <a:r>
              <a:rPr lang="hr-HR" sz="2000" dirty="0"/>
              <a:t>kontroliše korišćenje arhivskog materijala u emitovanju i po potrebi skreće pažnju realizatorima i arhivarima</a:t>
            </a:r>
            <a:endParaRPr lang="en-US" sz="20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68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76401"/>
            <a:ext cx="10058400" cy="49530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Obavlja posao arhivara i asistenta realizacije emitovanja programa</a:t>
            </a:r>
          </a:p>
          <a:p>
            <a:pPr marL="896938" indent="-452438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Rad sa trakama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>
              <a:buClrTx/>
            </a:pPr>
            <a:r>
              <a:rPr lang="hr-HR" sz="2400" dirty="0"/>
              <a:t> Zadužuje u magacinu prazne trake:</a:t>
            </a:r>
            <a:endParaRPr lang="en-US" sz="2400" dirty="0"/>
          </a:p>
          <a:p>
            <a:pPr marL="896938" indent="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upsuje TCR na traku putem magnetoskopa</a:t>
            </a:r>
            <a:endParaRPr lang="en-US" sz="2200" dirty="0"/>
          </a:p>
          <a:p>
            <a:pPr marL="896938" indent="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obeležava trake nalepnicom</a:t>
            </a:r>
            <a:endParaRPr lang="en-US" sz="2200" dirty="0"/>
          </a:p>
          <a:p>
            <a:pPr marL="896938" indent="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obeležava evidencioni karton i ubacuje u omot trake</a:t>
            </a:r>
            <a:endParaRPr lang="en-US" sz="2200" dirty="0"/>
          </a:p>
          <a:p>
            <a:pPr marL="896938" indent="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obeležava traku u zavisnosti od namene</a:t>
            </a:r>
            <a:endParaRPr lang="en-US" sz="2200" dirty="0"/>
          </a:p>
          <a:p>
            <a:pPr marL="896938" indent="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unosi novu traku u PC kao  </a:t>
            </a:r>
            <a:r>
              <a:rPr lang="hr-HR" sz="2200" i="1" dirty="0"/>
              <a:t>praznu traku za nov materijal</a:t>
            </a:r>
            <a:endParaRPr lang="hr-HR" sz="2200" dirty="0"/>
          </a:p>
          <a:p>
            <a:pPr lvl="0" hangingPunct="0"/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76200" y="304801"/>
            <a:ext cx="4256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sz="18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Realizator info programa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Asistent realizacije programa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132479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133601"/>
            <a:ext cx="10515600" cy="4190999"/>
          </a:xfrm>
        </p:spPr>
        <p:txBody>
          <a:bodyPr>
            <a:noAutofit/>
          </a:bodyPr>
          <a:lstStyle/>
          <a:p>
            <a:pPr hangingPunct="0">
              <a:buClrTx/>
            </a:pPr>
            <a:r>
              <a:rPr lang="hr-HR" sz="2400" dirty="0"/>
              <a:t>Prilikom preuzimanja traka sa materijalom za emitovanje:</a:t>
            </a:r>
          </a:p>
          <a:p>
            <a:pPr marL="118872" indent="0" hangingPunct="0">
              <a:buClrTx/>
              <a:buNone/>
            </a:pPr>
            <a:endParaRPr lang="en-US" sz="1100" dirty="0"/>
          </a:p>
          <a:p>
            <a:pPr marL="1163638" indent="-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proverava evidencioni karton trake</a:t>
            </a:r>
            <a:endParaRPr lang="en-US" sz="2200" dirty="0"/>
          </a:p>
          <a:p>
            <a:pPr marL="1163638" indent="-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proverava izvođački sinopsis</a:t>
            </a:r>
            <a:endParaRPr lang="en-US" sz="2200" dirty="0"/>
          </a:p>
          <a:p>
            <a:pPr marL="1163638" indent="-266700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upisuje VTR materijal u listu </a:t>
            </a:r>
            <a:r>
              <a:rPr lang="hr-HR" sz="2200" i="1" dirty="0"/>
              <a:t>SPREMNO ZA EMITOVANJE</a:t>
            </a:r>
            <a:r>
              <a:rPr lang="hr-HR" sz="2200" dirty="0"/>
              <a:t>:</a:t>
            </a:r>
            <a:endParaRPr lang="en-US" sz="2200" dirty="0"/>
          </a:p>
          <a:p>
            <a:pPr marL="1163638" indent="-266700" hangingPunct="0">
              <a:buClrTx/>
              <a:buFont typeface="Arial" pitchFamily="34" charset="0"/>
              <a:buChar char="•"/>
            </a:pPr>
            <a:r>
              <a:rPr lang="de-DE" sz="2200" dirty="0"/>
              <a:t>p</a:t>
            </a:r>
            <a:r>
              <a:rPr lang="hr-HR" sz="2200" dirty="0"/>
              <a:t>o odabiru novog arhivskog materijala od strane starijeg arhivara, ažurira/unosi podatke u PC</a:t>
            </a:r>
            <a:endParaRPr lang="en-US" sz="2200" dirty="0"/>
          </a:p>
          <a:p>
            <a:pPr marL="1163638" indent="-266700" hangingPunct="0">
              <a:buClrTx/>
              <a:buFont typeface="Arial" pitchFamily="34" charset="0"/>
              <a:buChar char="•"/>
            </a:pPr>
            <a:r>
              <a:rPr lang="hr-HR" sz="2200" dirty="0"/>
              <a:t>vodi brigu o svim VTR materijalima za emitovanje - priprema, obezbeđuje trake za snimanje, obrađuje i kontroliše</a:t>
            </a:r>
            <a:endParaRPr lang="en-US" sz="2200" dirty="0"/>
          </a:p>
          <a:p>
            <a:pPr marL="118872" indent="0" hangingPunct="0">
              <a:buNone/>
            </a:pP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18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652" y="128357"/>
            <a:ext cx="9272696" cy="6601286"/>
          </a:xfrm>
        </p:spPr>
      </p:pic>
    </p:spTree>
    <p:extLst>
      <p:ext uri="{BB962C8B-B14F-4D97-AF65-F5344CB8AC3E}">
        <p14:creationId xmlns:p14="http://schemas.microsoft.com/office/powerpoint/2010/main" val="278218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447801"/>
            <a:ext cx="11887199" cy="51816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Priprema za emitovanje</a:t>
            </a:r>
          </a:p>
          <a:p>
            <a:pPr marL="444500" indent="0" algn="just">
              <a:buNone/>
            </a:pPr>
            <a:endParaRPr lang="sr-Latn-RS" sz="1000" dirty="0">
              <a:latin typeface="Corbel" pitchFamily="34" charset="0"/>
            </a:endParaRPr>
          </a:p>
          <a:p>
            <a:pPr lvl="0" hangingPunct="0">
              <a:lnSpc>
                <a:spcPct val="150000"/>
              </a:lnSpc>
              <a:buClrTx/>
            </a:pPr>
            <a:r>
              <a:rPr lang="hr-HR" sz="2400" dirty="0"/>
              <a:t>priprema trake za emitovanje po programskoj košuljici:</a:t>
            </a:r>
            <a:endParaRPr lang="en-US" sz="2400" dirty="0"/>
          </a:p>
          <a:p>
            <a:pPr lvl="0" hangingPunct="0">
              <a:lnSpc>
                <a:spcPct val="150000"/>
              </a:lnSpc>
              <a:buClrTx/>
            </a:pPr>
            <a:r>
              <a:rPr lang="hr-HR" sz="2400" dirty="0"/>
              <a:t>za svaku emisiju koja ide u emitovanje proverava obaveznim pregledem istu:</a:t>
            </a:r>
            <a:endParaRPr lang="en-US" sz="2400" dirty="0"/>
          </a:p>
          <a:p>
            <a:pPr marL="1339850" indent="-265113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da li postoje smetnje u slici i tonu</a:t>
            </a:r>
            <a:endParaRPr lang="en-US" sz="2200" dirty="0"/>
          </a:p>
          <a:p>
            <a:pPr marL="1339850" indent="-265113" hangingPunc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da li postoji prevod i po kom kanalu</a:t>
            </a:r>
          </a:p>
          <a:p>
            <a:pPr marL="1074737" indent="0" hangingPunct="0">
              <a:lnSpc>
                <a:spcPct val="150000"/>
              </a:lnSpc>
              <a:buClrTx/>
              <a:buNone/>
            </a:pPr>
            <a:endParaRPr lang="en-US" sz="500" dirty="0"/>
          </a:p>
          <a:p>
            <a:pPr marL="1339850" indent="-265113" algn="just" hangingPunct="0">
              <a:buClrTx/>
              <a:buFont typeface="Arial" pitchFamily="34" charset="0"/>
              <a:buChar char="•"/>
            </a:pPr>
            <a:r>
              <a:rPr lang="hr-HR" sz="2200" dirty="0"/>
              <a:t>ukoliko postoje smetnje u slici ili tonu obavezno naznačiti u izvođačkom sinopsisu sa označenim TCR a potom obavestiti koordinatora programa, sekretara režije/magnetoskop</a:t>
            </a:r>
          </a:p>
          <a:p>
            <a:pPr marL="1074737" indent="0" algn="just" hangingPunct="0">
              <a:buClrTx/>
              <a:buNone/>
            </a:pPr>
            <a:endParaRPr lang="en-US" sz="1000" dirty="0"/>
          </a:p>
          <a:p>
            <a:pPr marL="1339850" indent="-265113" algn="just" hangingPunct="0">
              <a:buClrTx/>
              <a:buFont typeface="Arial" pitchFamily="34" charset="0"/>
              <a:buChar char="•"/>
            </a:pPr>
            <a:r>
              <a:rPr lang="de-DE" sz="2200" dirty="0"/>
              <a:t>popunjava</a:t>
            </a:r>
            <a:r>
              <a:rPr lang="hr-HR" sz="2200" dirty="0"/>
              <a:t> izvođački sinopsis za svaku emisiju (naziv emisije, broj trake, dan i vreme emitovanja, početni i završni TCR) i trajanje emisije, početni i završni kadar i početne i završne reči</a:t>
            </a:r>
          </a:p>
          <a:p>
            <a:pPr marL="118872" indent="0" hangingPunct="0">
              <a:buNone/>
            </a:pP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133815"/>
            <a:ext cx="4781474" cy="6693683"/>
          </a:xfrm>
        </p:spPr>
      </p:pic>
    </p:spTree>
    <p:extLst>
      <p:ext uri="{BB962C8B-B14F-4D97-AF65-F5344CB8AC3E}">
        <p14:creationId xmlns:p14="http://schemas.microsoft.com/office/powerpoint/2010/main" val="39573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2" t="10045" r="4688" b="39729"/>
          <a:stretch/>
        </p:blipFill>
        <p:spPr>
          <a:xfrm>
            <a:off x="1905000" y="100012"/>
            <a:ext cx="8877300" cy="6657975"/>
          </a:xfrm>
        </p:spPr>
      </p:pic>
    </p:spTree>
    <p:extLst>
      <p:ext uri="{BB962C8B-B14F-4D97-AF65-F5344CB8AC3E}">
        <p14:creationId xmlns:p14="http://schemas.microsoft.com/office/powerpoint/2010/main" val="423248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2" t="59155" r="4688" b="2896"/>
          <a:stretch/>
        </p:blipFill>
        <p:spPr>
          <a:xfrm>
            <a:off x="990600" y="685800"/>
            <a:ext cx="10488705" cy="5943600"/>
          </a:xfrm>
        </p:spPr>
      </p:pic>
    </p:spTree>
    <p:extLst>
      <p:ext uri="{BB962C8B-B14F-4D97-AF65-F5344CB8AC3E}">
        <p14:creationId xmlns:p14="http://schemas.microsoft.com/office/powerpoint/2010/main" val="159072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752601"/>
            <a:ext cx="11734800" cy="48768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Priprema za emitovanje</a:t>
            </a:r>
          </a:p>
          <a:p>
            <a:pPr marL="444500" indent="0" algn="just">
              <a:buNone/>
            </a:pPr>
            <a:endParaRPr lang="sr-Latn-RS" sz="1400" dirty="0">
              <a:latin typeface="Corbel" pitchFamily="34" charset="0"/>
            </a:endParaRPr>
          </a:p>
          <a:p>
            <a:pPr lvl="0" hangingPunct="0">
              <a:buClrTx/>
              <a:buFont typeface="Wingdings" pitchFamily="2" charset="2"/>
              <a:buChar char="§"/>
            </a:pPr>
            <a:r>
              <a:rPr lang="de-DE" sz="2200" dirty="0"/>
              <a:t>d</a:t>
            </a:r>
            <a:r>
              <a:rPr lang="hr-HR" sz="2200" dirty="0"/>
              <a:t>ostavlja realiz. el. graf obrade potpise za emitovanje (ako su upisani u izvođački sinopsis), a sekretara režije obaveštava o istima koji se emituju u toku emisije</a:t>
            </a:r>
          </a:p>
          <a:p>
            <a:pPr marL="118872" indent="0" hangingPunct="0">
              <a:buClrTx/>
              <a:buNone/>
            </a:pPr>
            <a:endParaRPr lang="en-US" sz="2200" dirty="0"/>
          </a:p>
          <a:p>
            <a:pPr lvl="0" hangingPunct="0">
              <a:buClrTx/>
              <a:buFont typeface="Wingdings" pitchFamily="2" charset="2"/>
              <a:buChar char="§"/>
            </a:pPr>
            <a:r>
              <a:rPr lang="de-DE" sz="2200" dirty="0"/>
              <a:t>p</a:t>
            </a:r>
            <a:r>
              <a:rPr lang="hr-HR" sz="2200" dirty="0"/>
              <a:t>roverava da li se trake za naredna 24 sata nalaze u videoteci i da li su ustartovane</a:t>
            </a:r>
          </a:p>
          <a:p>
            <a:pPr marL="118872" indent="0" hangingPunct="0">
              <a:buClrTx/>
              <a:buNone/>
            </a:pPr>
            <a:endParaRPr lang="en-US" sz="2200" dirty="0"/>
          </a:p>
          <a:p>
            <a:pPr lvl="0" hangingPunct="0">
              <a:buClrTx/>
              <a:buFont typeface="Wingdings" pitchFamily="2" charset="2"/>
              <a:buChar char="§"/>
            </a:pPr>
            <a:r>
              <a:rPr lang="en-US" sz="2200" dirty="0"/>
              <a:t>p</a:t>
            </a:r>
            <a:r>
              <a:rPr lang="hr-HR" sz="2200" dirty="0"/>
              <a:t>ripremljene i ustartovane trake odlaže u arhivu - odeljenje za emitovanje</a:t>
            </a:r>
          </a:p>
          <a:p>
            <a:pPr marL="118872" indent="0" hangingPunct="0">
              <a:buClrTx/>
              <a:buNone/>
            </a:pPr>
            <a:endParaRPr lang="en-US" sz="2200" dirty="0"/>
          </a:p>
          <a:p>
            <a:pPr lvl="0" hangingPunct="0">
              <a:buClrTx/>
              <a:buFont typeface="Wingdings" pitchFamily="2" charset="2"/>
              <a:buChar char="§"/>
            </a:pPr>
            <a:r>
              <a:rPr lang="hr-HR" sz="2200" dirty="0"/>
              <a:t>proverava nalog za emitovanje</a:t>
            </a:r>
            <a:endParaRPr lang="sr-Latn-RS" sz="2200" dirty="0">
              <a:latin typeface="Corbel" pitchFamily="34" charset="0"/>
            </a:endParaRPr>
          </a:p>
          <a:p>
            <a:pPr marL="118872" indent="0">
              <a:buNone/>
            </a:pPr>
            <a:r>
              <a:rPr lang="hr-HR" sz="2000" dirty="0"/>
              <a:t>	</a:t>
            </a: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304801"/>
            <a:ext cx="4179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7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787</TotalTime>
  <Words>599</Words>
  <Application>Microsoft Office PowerPoint</Application>
  <PresentationFormat>Widescreen</PresentationFormat>
  <Paragraphs>114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1_Module</vt:lpstr>
      <vt:lpstr>ARHIVAR / AS.REALIZACIJE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DOKUMENTARISTA</vt:lpstr>
      <vt:lpstr>PowerPoint Presentation</vt:lpstr>
      <vt:lpstr>Saradnici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188</cp:revision>
  <dcterms:created xsi:type="dcterms:W3CDTF">2006-08-16T00:00:00Z</dcterms:created>
  <dcterms:modified xsi:type="dcterms:W3CDTF">2024-07-21T12:44:53Z</dcterms:modified>
</cp:coreProperties>
</file>