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87" r:id="rId2"/>
    <p:sldId id="377" r:id="rId3"/>
    <p:sldId id="392" r:id="rId4"/>
    <p:sldId id="378" r:id="rId5"/>
    <p:sldId id="379" r:id="rId6"/>
    <p:sldId id="380" r:id="rId7"/>
    <p:sldId id="381" r:id="rId8"/>
    <p:sldId id="382" r:id="rId9"/>
    <p:sldId id="391" r:id="rId10"/>
    <p:sldId id="383" r:id="rId11"/>
    <p:sldId id="384" r:id="rId12"/>
    <p:sldId id="385" r:id="rId13"/>
    <p:sldId id="393" r:id="rId14"/>
    <p:sldId id="390" r:id="rId15"/>
    <p:sldId id="386" r:id="rId16"/>
    <p:sldId id="387" r:id="rId17"/>
    <p:sldId id="388" r:id="rId18"/>
    <p:sldId id="394" r:id="rId19"/>
    <p:sldId id="38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95500" y="5705094"/>
            <a:ext cx="8229600" cy="626364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Organizaciona struktura TV stanice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744" y="152400"/>
            <a:ext cx="790687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82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zaduženo za vizuelni izgled (stajling) prezentera (voditelja)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programski sektor </a:t>
            </a:r>
            <a:r>
              <a:rPr lang="sr-Latn-RS" sz="2400" dirty="0">
                <a:latin typeface="Corbel" pitchFamily="34" charset="0"/>
              </a:rPr>
              <a:t>određuje </a:t>
            </a:r>
            <a:r>
              <a:rPr lang="vi-VN" sz="2400" dirty="0">
                <a:latin typeface="Corbel" pitchFamily="34" charset="0"/>
              </a:rPr>
              <a:t>koji se urednici, novinari izveštači, autori, voditelji i spikeri pojavljuju ispred kamere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stilista pristupa formiranju stajlinga za svakog ponaosob, a u skladu sa utvrđenom programskom koncepcijom, standardima i vizuelnim identitetom TV stanice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budući stajling treba da odražava njihove ličnosti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stajling treba da naglasi elokventnost i ubedljivost prezentera ili da nekim svojim faktorima nadomesti autoritativnost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stajlinga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1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ored odeće i obuće odre</a:t>
            </a:r>
            <a:r>
              <a:rPr lang="sr-Latn-RS" sz="2400" dirty="0">
                <a:latin typeface="Corbel" pitchFamily="34" charset="0"/>
              </a:rPr>
              <a:t>đuju se </a:t>
            </a:r>
            <a:r>
              <a:rPr lang="vi-VN" sz="2400" dirty="0">
                <a:latin typeface="Corbel" pitchFamily="34" charset="0"/>
              </a:rPr>
              <a:t>i modn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detalj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(ogrlice, minđuše, marame, naočare...) koji se koriste prilikom snimanja ili direktnog prenos</a:t>
            </a:r>
            <a:r>
              <a:rPr lang="sr-Latn-RS" sz="2400" dirty="0">
                <a:latin typeface="Corbel" pitchFamily="34" charset="0"/>
              </a:rPr>
              <a:t>a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friziranje </a:t>
            </a:r>
            <a:r>
              <a:rPr lang="sr-Latn-RS" sz="2400" dirty="0">
                <a:latin typeface="Corbel" pitchFamily="34" charset="0"/>
              </a:rPr>
              <a:t>se </a:t>
            </a:r>
            <a:r>
              <a:rPr lang="vi-VN" sz="2400" dirty="0">
                <a:latin typeface="Corbel" pitchFamily="34" charset="0"/>
              </a:rPr>
              <a:t>obavlja po uputstvu stiliste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 osnovu pojedinačno utvrđene šminke, odnosno frizure za svakog prezentera od strane stiliste, šminker, odnosno frizer pristupa izvršenju radnog procesa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potrebno je redovno održavanje</a:t>
            </a:r>
            <a:r>
              <a:rPr lang="sr-Latn-RS" sz="2400" dirty="0">
                <a:latin typeface="Corbel" pitchFamily="34" charset="0"/>
              </a:rPr>
              <a:t> odeće</a:t>
            </a:r>
            <a:r>
              <a:rPr lang="vi-VN" sz="2400" dirty="0">
                <a:latin typeface="Corbel" pitchFamily="34" charset="0"/>
              </a:rPr>
              <a:t> i o tome se brine garderober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radne pozicije u odeljenju: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šminker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garderober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stajlinga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218" name="Picture 2" descr="C:\Users\Pixi\Desktop\PKPixi\AU NOVI NOVI\slicice za pp\style_savvy_styling_star_artwor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1570" y="4495800"/>
            <a:ext cx="329184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40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811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obezbeđ</a:t>
            </a:r>
            <a:r>
              <a:rPr lang="sr-Latn-RS" sz="2400" dirty="0">
                <a:latin typeface="Corbel" pitchFamily="34" charset="0"/>
              </a:rPr>
              <a:t>uje</a:t>
            </a:r>
            <a:r>
              <a:rPr lang="vi-VN" sz="2400" dirty="0">
                <a:latin typeface="Corbel" pitchFamily="34" charset="0"/>
              </a:rPr>
              <a:t> elemen</a:t>
            </a:r>
            <a:r>
              <a:rPr lang="sr-Latn-RS" sz="2400" dirty="0">
                <a:latin typeface="Corbel" pitchFamily="34" charset="0"/>
              </a:rPr>
              <a:t>te</a:t>
            </a:r>
            <a:r>
              <a:rPr lang="vi-VN" sz="2400" dirty="0">
                <a:latin typeface="Corbel" pitchFamily="34" charset="0"/>
              </a:rPr>
              <a:t> dekora izradom ili adaptacijom postojećih elemenata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izbor i adaptacija odgovarajućeg mesta (objekta) za potrebe realizacije (snimanje ili direktni prenos) programskog projekta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složenost radnih procesa koji pripadaju odeljenju scene</a:t>
            </a:r>
            <a:r>
              <a:rPr lang="sr-Latn-RS" sz="2400" dirty="0">
                <a:latin typeface="Corbel" pitchFamily="34" charset="0"/>
              </a:rPr>
              <a:t> iziskuje</a:t>
            </a:r>
            <a:r>
              <a:rPr lang="vi-VN" sz="2400" dirty="0">
                <a:latin typeface="Corbel" pitchFamily="34" charset="0"/>
              </a:rPr>
              <a:t> punu podršku, saradnju i kontrolu tokom faze pripreme i realizacije</a:t>
            </a:r>
            <a:r>
              <a:rPr lang="sr-Latn-RS" sz="2400" dirty="0">
                <a:latin typeface="Corbel" pitchFamily="34" charset="0"/>
              </a:rPr>
              <a:t> od</a:t>
            </a:r>
            <a:r>
              <a:rPr lang="vi-VN" sz="2400" dirty="0">
                <a:latin typeface="Corbel" pitchFamily="34" charset="0"/>
              </a:rPr>
              <a:t> odeljenj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organizacije i planiranja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02108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deljenje scene u većim TV centrima ima sledeće grupacije:</a:t>
            </a:r>
            <a:endParaRPr lang="sr-Latn-RS" sz="2400" dirty="0">
              <a:latin typeface="Corbel" pitchFamily="34" charset="0"/>
            </a:endParaRP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200" dirty="0">
              <a:latin typeface="Corbel" pitchFamily="34" charset="0"/>
            </a:endParaRP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scenografi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stolari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bravari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moleri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rekviziteri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dekorateri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scenski radnici</a:t>
            </a:r>
          </a:p>
          <a:p>
            <a:pPr marL="895350" lvl="1" indent="180975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it-IT" sz="2200" dirty="0">
                <a:latin typeface="Corbel" pitchFamily="34" charset="0"/>
              </a:rPr>
              <a:t>gipseri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 descr="C:\Users\Pixi\Desktop\PKPixi\AU NOVI NOVI\slicice za pp\cam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667000"/>
            <a:ext cx="3191786" cy="286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24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62" y="1579056"/>
            <a:ext cx="7149097" cy="520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9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062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izrade animacije (za potrebe segmenata programskih sadržaja, špica, džinglova, foršpana)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izrada „mustre„ za potrebe el. grafičke opreme pojedinih programskih sadržaja, reklamnih spotova, vizuelizacije idejnih skica dekora, vremenske prognoze, pozadine za hroma-ki prilikom snimanja u TV studiju, rekonstrukcije nekih događaja i simulacije pojava </a:t>
            </a:r>
            <a:r>
              <a:rPr lang="sr-Latn-RS" sz="2400" dirty="0">
                <a:latin typeface="Corbel" pitchFamily="34" charset="0"/>
              </a:rPr>
              <a:t>putem animacije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U odeljenju grafike izvršenje radnih zadataka obavljaće sledeće grupacije:</a:t>
            </a:r>
          </a:p>
          <a:p>
            <a:pPr marL="698500" lvl="1" indent="29210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grupacija dizajnera</a:t>
            </a:r>
          </a:p>
          <a:p>
            <a:pPr marL="698500" lvl="1" indent="2921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grupacija realizatora (ilustratora) grafike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grafike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 descr="C:\Users\Pixi\Desktop\PKPixi\AU NOVI NOVI\slicice za pp\TEHNOLOŠKI NAČINI\GRAAFIKA\Preview_Image (0-00-11-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4625340"/>
            <a:ext cx="419608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14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1252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utvrđiva</a:t>
            </a:r>
            <a:r>
              <a:rPr lang="sr-Latn-RS" sz="2400" dirty="0">
                <a:latin typeface="Corbel" pitchFamily="34" charset="0"/>
              </a:rPr>
              <a:t>nje</a:t>
            </a:r>
            <a:r>
              <a:rPr lang="vi-VN" sz="2400" dirty="0">
                <a:latin typeface="Corbel" pitchFamily="34" charset="0"/>
              </a:rPr>
              <a:t> rediteljsk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koncepcij</a:t>
            </a:r>
            <a:r>
              <a:rPr lang="sr-Latn-RS" sz="2400" dirty="0">
                <a:latin typeface="Corbel" pitchFamily="34" charset="0"/>
              </a:rPr>
              <a:t>e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reditelj </a:t>
            </a:r>
            <a:r>
              <a:rPr lang="sr-Latn-RS" sz="2400" dirty="0">
                <a:latin typeface="Corbel" pitchFamily="34" charset="0"/>
              </a:rPr>
              <a:t>se </a:t>
            </a:r>
            <a:r>
              <a:rPr lang="vi-VN" sz="2400" dirty="0">
                <a:latin typeface="Corbel" pitchFamily="34" charset="0"/>
              </a:rPr>
              <a:t>angažuje za složene programske projekte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realizatori obavljaju proces realizacije (snimanje ili ostvarenje direktnog prenosa) jednostavnih studijskih emisija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vi-VN" sz="2400" dirty="0">
                <a:latin typeface="Corbel" pitchFamily="34" charset="0"/>
              </a:rPr>
              <a:t>editelj se angažuje i za postavku određenih programskih projekata (utvrđivanje koncepcije i uspostavljanje standarda – planovi, uglovi, pokret kamere...), da bi posle dve do tri emisije realizator preuzeo ulogu realizacije, poštujući usvojenu koncepciju i primenjujući postavljene standarde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0287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Odeljenje realizacije sačinjavaju sledeće  grupacije: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vi-VN" sz="2400" dirty="0">
              <a:latin typeface="Corbel" pitchFamily="34" charset="0"/>
            </a:endParaRP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reditelj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glavni realizator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realizator emisije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realizator informativnog programa (realizator vesti)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asistent realizatora vesti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2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0363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Na izvršenju sledećih radnih zadataka: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vi-VN" sz="2400" dirty="0">
              <a:latin typeface="Corbel" pitchFamily="34" charset="0"/>
            </a:endParaRPr>
          </a:p>
          <a:p>
            <a:pPr marL="895350" lvl="1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realizacija informativnog programa (emisija vesti, aktuelni događaji)</a:t>
            </a:r>
          </a:p>
          <a:p>
            <a:pPr marL="895350" lvl="1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ostvarenje direktnog prenosa („živo“) studijskih emisija</a:t>
            </a:r>
          </a:p>
          <a:p>
            <a:pPr marL="895350" lvl="1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snimanje u TV studiju</a:t>
            </a:r>
          </a:p>
          <a:p>
            <a:pPr marL="895350" lvl="1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finalizacija emisija (ENG+VTR)</a:t>
            </a:r>
          </a:p>
          <a:p>
            <a:pPr marL="895350" lvl="1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snimanje </a:t>
            </a:r>
            <a:r>
              <a:rPr lang="sr-Latn-RS" sz="2400" dirty="0">
                <a:latin typeface="Corbel" pitchFamily="34" charset="0"/>
              </a:rPr>
              <a:t> / direktan prenos </a:t>
            </a:r>
            <a:r>
              <a:rPr lang="vi-VN" sz="2400" dirty="0">
                <a:latin typeface="Corbel" pitchFamily="34" charset="0"/>
              </a:rPr>
              <a:t>sa reportažnim kolima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9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 descr="C:\Users\Pixi\Desktop\PKPixi\AU NOVI NOVI\slicice za pp\r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1600" y="1600200"/>
            <a:ext cx="6908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71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6586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Kreativna služba, pod rukovodstvom dizajnera produkcije (umetničkog direktora), stvara vizuelni identitet TV stanice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kreativna služba utvrđuje standarde audio-vizuelnog izraza i jasno audio-vizuelno označavanje programskih sadržaja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učestvuje u kreativnom osmišljavanju programskih sadržaja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daje kreativni doprinos pri realizaciji svih programskih projekata</a:t>
            </a:r>
            <a:endParaRPr lang="sr-Latn-RS" sz="2400" dirty="0">
              <a:latin typeface="Corbel" pitchFamily="34" charset="0"/>
            </a:endParaRPr>
          </a:p>
          <a:p>
            <a:pPr marL="527050" lvl="1" indent="-1714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Kreativna služba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2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6586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Odeljenja koja </a:t>
            </a:r>
            <a:r>
              <a:rPr lang="sr-Latn-RS" sz="2400" dirty="0">
                <a:latin typeface="Corbel" pitchFamily="34" charset="0"/>
              </a:rPr>
              <a:t>čine </a:t>
            </a:r>
            <a:r>
              <a:rPr lang="vi-VN" sz="2400" dirty="0">
                <a:latin typeface="Corbel" pitchFamily="34" charset="0"/>
              </a:rPr>
              <a:t>kreativnu službu:</a:t>
            </a: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600" dirty="0">
              <a:latin typeface="Corbel" pitchFamily="34" charset="0"/>
            </a:endParaRP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slike</a:t>
            </a: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stajlinga</a:t>
            </a: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scene</a:t>
            </a: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grafike</a:t>
            </a:r>
          </a:p>
          <a:p>
            <a:pPr marL="11811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realizacije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Kreativna služba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3" name="Picture 3" descr="C:\Users\Pixi\Desktop\PKPixi\AU NOVI NOVI\slicice za pp\travail-collaborati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93593"/>
            <a:ext cx="6169206" cy="263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3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201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radne pozicije </a:t>
            </a:r>
            <a:r>
              <a:rPr lang="sr-Latn-RS" sz="2400" dirty="0">
                <a:latin typeface="Corbel" pitchFamily="34" charset="0"/>
              </a:rPr>
              <a:t>u </a:t>
            </a:r>
            <a:r>
              <a:rPr lang="vi-VN" sz="2400" dirty="0">
                <a:latin typeface="Corbel" pitchFamily="34" charset="0"/>
              </a:rPr>
              <a:t>odeljenjima</a:t>
            </a:r>
            <a:r>
              <a:rPr lang="sr-Latn-RS" sz="2400" dirty="0">
                <a:latin typeface="Corbel" pitchFamily="34" charset="0"/>
              </a:rPr>
              <a:t> kreativne službe</a:t>
            </a:r>
            <a:r>
              <a:rPr lang="vi-VN" sz="2400" dirty="0">
                <a:latin typeface="Corbel" pitchFamily="34" charset="0"/>
              </a:rPr>
              <a:t>: </a:t>
            </a:r>
          </a:p>
          <a:p>
            <a:pPr marL="14478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direktor fotografije</a:t>
            </a:r>
          </a:p>
          <a:p>
            <a:pPr marL="14478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s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tilista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 / kostimograf</a:t>
            </a:r>
            <a:endParaRPr lang="vi-VN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478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scenograf</a:t>
            </a:r>
          </a:p>
          <a:p>
            <a:pPr marL="14478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dizajner grafike</a:t>
            </a:r>
          </a:p>
          <a:p>
            <a:pPr marL="1447800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reditelj/glavni realizator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1162050" lvl="1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art direktor</a:t>
            </a:r>
            <a:r>
              <a:rPr lang="vi-VN" sz="2400" dirty="0">
                <a:latin typeface="Corbel" pitchFamily="34" charset="0"/>
              </a:rPr>
              <a:t>, kao supervizor službe, formira kreativne i projektne timove za obezbeđenje ili realizaciju programskog projekta</a:t>
            </a:r>
            <a:endParaRPr lang="sr-Latn-RS" sz="2400" dirty="0">
              <a:latin typeface="Corbel" pitchFamily="34" charset="0"/>
            </a:endParaRPr>
          </a:p>
          <a:p>
            <a:pPr marL="527050" lvl="1" indent="-1714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postavlja audio-vizuelne standarde svim programskim segmentima koji se emituju na datoj TV stanici 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Kreativna služba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 descr="C:\Users\Pixi\Desktop\PKPixi\AU NOVI NOVI\slicice za pp\static1.squarespace.co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2322258"/>
            <a:ext cx="3314700" cy="221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75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realiz</a:t>
            </a:r>
            <a:r>
              <a:rPr lang="sr-Latn-RS" sz="2400" dirty="0">
                <a:latin typeface="Corbel" pitchFamily="34" charset="0"/>
              </a:rPr>
              <a:t>uje</a:t>
            </a:r>
            <a:r>
              <a:rPr lang="vi-VN" sz="2400" dirty="0">
                <a:latin typeface="Corbel" pitchFamily="34" charset="0"/>
              </a:rPr>
              <a:t> vizueln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segmenat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prilikom snimanja ili ostvarenja direktnog prenosa, poštujući usvojene standarde kompozicije i kvaliteta slike sa kreativnog aspekta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uspostavlja vizuelne standarde pri realizaciji u studiju i na terenu (sa reportažnim kolima, ENG, EFP)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odeljenjem rukovodi direktor fotografije sprovodeći vizuelnu koncepciju umetničkog direktora kreativne službe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slike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C:\Users\Pixi\Desktop\PKPixi\AU NOVI NOVI\slicice za pp\TEHNOLOŠKI NAČINI\ENG\ALEXA HERO LHS 3-4 300dp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218" y="1524000"/>
            <a:ext cx="354676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13538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Odeljenje slike odgov</a:t>
            </a:r>
            <a:r>
              <a:rPr lang="sr-Latn-RS" sz="2400" dirty="0">
                <a:latin typeface="Corbel" pitchFamily="34" charset="0"/>
              </a:rPr>
              <a:t>ara</a:t>
            </a:r>
            <a:r>
              <a:rPr lang="vi-VN" sz="2400" dirty="0">
                <a:latin typeface="Corbel" pitchFamily="34" charset="0"/>
              </a:rPr>
              <a:t> za kreativni kvalitet slike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(kompozicija kadra, osvetljenje) kroz izvršenje sledećih radnih zadataka: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određivanje postavke svetla i kamera (u skladu sa rediteljskom koncepcijom)</a:t>
            </a: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2200" dirty="0">
              <a:latin typeface="Corbel" pitchFamily="34" charset="0"/>
            </a:endParaRP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učestvovanje u izradi idejnih skica scenografije (sa aspekta osvetljenja, pozicije kamera i izbora objektiva)</a:t>
            </a:r>
            <a:endParaRPr lang="sr-Latn-RS" sz="2200" dirty="0">
              <a:latin typeface="Corbel" pitchFamily="34" charset="0"/>
            </a:endParaRP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2200" dirty="0">
              <a:latin typeface="Corbel" pitchFamily="34" charset="0"/>
            </a:endParaRPr>
          </a:p>
          <a:p>
            <a:pPr marL="800100" lvl="1" indent="1714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učestvovanje u odabiru kostima (sa aspekta boja i dezena, a u skladu sa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scenografijom </a:t>
            </a:r>
            <a:endParaRPr lang="sr-Latn-RS" sz="2200" dirty="0">
              <a:latin typeface="Corbel" pitchFamily="34" charset="0"/>
            </a:endParaRPr>
          </a:p>
          <a:p>
            <a:pPr marL="8001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   </a:t>
            </a:r>
            <a:r>
              <a:rPr lang="vi-VN" sz="2200" dirty="0">
                <a:latin typeface="Corbel" pitchFamily="34" charset="0"/>
              </a:rPr>
              <a:t>i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svetlom)</a:t>
            </a:r>
            <a:endParaRPr lang="sr-Latn-RS" sz="2200" dirty="0">
              <a:latin typeface="Corbel" pitchFamily="34" charset="0"/>
            </a:endParaRP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2200" dirty="0">
              <a:latin typeface="Corbel" pitchFamily="34" charset="0"/>
            </a:endParaRPr>
          </a:p>
          <a:p>
            <a:pPr marL="809625" lvl="1" indent="18097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učestvovanje u izboru objekata prilikom realizacije izvan TV stanice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slike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5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2776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Pri utvrđivanju autorske koncepcije, odeljenje slike razrađiva</a:t>
            </a:r>
            <a:r>
              <a:rPr lang="sr-Latn-RS" sz="2400" dirty="0">
                <a:latin typeface="Corbel" pitchFamily="34" charset="0"/>
              </a:rPr>
              <a:t>će</a:t>
            </a:r>
            <a:r>
              <a:rPr lang="vi-VN" sz="2400" dirty="0">
                <a:latin typeface="Corbel" pitchFamily="34" charset="0"/>
              </a:rPr>
              <a:t> sledeće elemente: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rediteljsku koncepciju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mesto realizacije (objekat, prostor - enterijer/eksterijer)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način realizacije, termine, dinamiku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dan/noć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scenografiju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kostim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slike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1" name="Picture 3" descr="C:\Users\Pixi\Desktop\PKPixi\AU NOVI NOVI\slicice za pp\54773905ee76c_thumb_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5438775" cy="294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40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5824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pristupa izradi tlocrta sa ucrtanim pozicijama kamera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izradi standarda pri realizaciji (plan, rakurs, kompozicija)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rasporedu i tipu rasvetnih tela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za ENG </a:t>
            </a:r>
            <a:r>
              <a:rPr lang="vi-VN" sz="2400" dirty="0">
                <a:latin typeface="Corbel" pitchFamily="34" charset="0"/>
              </a:rPr>
              <a:t>utvr</a:t>
            </a:r>
            <a:r>
              <a:rPr lang="sr-Latn-RS" sz="2400" dirty="0">
                <a:latin typeface="Corbel" pitchFamily="34" charset="0"/>
              </a:rPr>
              <a:t>đuje</a:t>
            </a:r>
            <a:r>
              <a:rPr lang="vi-VN" sz="2400" dirty="0">
                <a:latin typeface="Corbel" pitchFamily="34" charset="0"/>
              </a:rPr>
              <a:t> vizuelne standarde za formu intervjua, reportaže, izjave, izveštavanja, ankete i tzv. obaveznih pokrivalica za potrebe arhivskog materijala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radne pozicije</a:t>
            </a:r>
            <a:r>
              <a:rPr lang="sr-Latn-RS" sz="2400" dirty="0">
                <a:latin typeface="Corbel" pitchFamily="34" charset="0"/>
              </a:rPr>
              <a:t> u odeljenju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dizajner svetla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direktor fotografije (za složenije emisije)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slike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4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slike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798" y="138921"/>
            <a:ext cx="4860604" cy="658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7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2947</TotalTime>
  <Words>817</Words>
  <Application>Microsoft Office PowerPoint</Application>
  <PresentationFormat>Widescreen</PresentationFormat>
  <Paragraphs>339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Kreativna služba</vt:lpstr>
      <vt:lpstr>Kreativna služba</vt:lpstr>
      <vt:lpstr>Kreativna služba</vt:lpstr>
      <vt:lpstr>Odeljenje slike</vt:lpstr>
      <vt:lpstr>Odeljenje slike</vt:lpstr>
      <vt:lpstr>Odeljenje slike</vt:lpstr>
      <vt:lpstr>Odeljenje slike</vt:lpstr>
      <vt:lpstr>Odeljenje slike</vt:lpstr>
      <vt:lpstr>Odeljenje stajlinga</vt:lpstr>
      <vt:lpstr>Odeljenje stajlinga</vt:lpstr>
      <vt:lpstr>Odeljenje scene</vt:lpstr>
      <vt:lpstr>Odeljenje scene</vt:lpstr>
      <vt:lpstr>Odeljenje scene</vt:lpstr>
      <vt:lpstr>Odeljenje grafike</vt:lpstr>
      <vt:lpstr>Odeljenje realizacije</vt:lpstr>
      <vt:lpstr>Odeljenje realizacije</vt:lpstr>
      <vt:lpstr>Odeljenje realizacije</vt:lpstr>
      <vt:lpstr>Odeljenje realizacije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645</cp:revision>
  <dcterms:created xsi:type="dcterms:W3CDTF">2006-08-16T00:00:00Z</dcterms:created>
  <dcterms:modified xsi:type="dcterms:W3CDTF">2024-08-04T13:20:46Z</dcterms:modified>
</cp:coreProperties>
</file>