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87" r:id="rId2"/>
    <p:sldId id="300" r:id="rId3"/>
    <p:sldId id="316" r:id="rId4"/>
    <p:sldId id="355" r:id="rId5"/>
    <p:sldId id="353" r:id="rId6"/>
    <p:sldId id="354" r:id="rId7"/>
    <p:sldId id="356" r:id="rId8"/>
    <p:sldId id="360" r:id="rId9"/>
    <p:sldId id="361" r:id="rId10"/>
    <p:sldId id="362" r:id="rId11"/>
    <p:sldId id="363" r:id="rId12"/>
    <p:sldId id="364" r:id="rId13"/>
    <p:sldId id="365" r:id="rId14"/>
    <p:sldId id="357" r:id="rId15"/>
    <p:sldId id="301" r:id="rId16"/>
    <p:sldId id="317" r:id="rId17"/>
    <p:sldId id="358" r:id="rId18"/>
    <p:sldId id="302" r:id="rId19"/>
    <p:sldId id="366" r:id="rId20"/>
    <p:sldId id="368" r:id="rId21"/>
    <p:sldId id="35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04-Aug-24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04-Aug-24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60282" y="5705094"/>
            <a:ext cx="8229600" cy="626364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2800" dirty="0">
                <a:solidFill>
                  <a:schemeClr val="tx1"/>
                </a:solidFill>
              </a:rPr>
              <a:t>Organizaciona struktura TV stanice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9812" y="152400"/>
            <a:ext cx="80323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70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91440"/>
            <a:ext cx="7607808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40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850" y="92075"/>
            <a:ext cx="100203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9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736" y="76200"/>
            <a:ext cx="9874528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85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0804" y="76200"/>
            <a:ext cx="9146591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74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Programski sektor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11201400" cy="5257800"/>
          </a:xfrm>
        </p:spPr>
        <p:txBody>
          <a:bodyPr>
            <a:normAutofit/>
          </a:bodyPr>
          <a:lstStyle/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dirty="0">
                <a:latin typeface="Corbel" pitchFamily="34" charset="0"/>
              </a:rPr>
              <a:t>osmišljava programski sadržaji ili obezbeđuj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programsk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projekt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za proizvodnju („programske sirovine“) u skladu sa usvojenom programskom koncepcijom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sr-Latn-RS" sz="15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glavni i odgovorni urednik rukovodi radom programskog sektora, odgovoran je za celokupni program i član je menadžmenta TV stanice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sr-Latn-RS" sz="2000" dirty="0"/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redakciju čine  autori i novinari koji su neposredni stvaraoci i nosioci datog programskog sadržaja 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5477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085" y="76200"/>
            <a:ext cx="920583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06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Proces osmišljavanja i uređivanja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200400" y="1676400"/>
            <a:ext cx="579120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GLODUR</a:t>
            </a:r>
            <a:endParaRPr lang="en-US" sz="2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3505200" y="2590800"/>
            <a:ext cx="525780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ODGOVORNI UREDNIK PROGRAMA</a:t>
            </a:r>
            <a:endParaRPr lang="en-US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3886200" y="3505200"/>
            <a:ext cx="449580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UREDNIK REDAKCIJE</a:t>
            </a:r>
            <a:endParaRPr lang="en-US" sz="24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4419600" y="4419600"/>
            <a:ext cx="342900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UREDNIK EMISIJE</a:t>
            </a:r>
            <a:endParaRPr lang="en-US" sz="24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4800600" y="5257800"/>
            <a:ext cx="266700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AUTOR</a:t>
            </a:r>
            <a:endParaRPr lang="en-US" sz="24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5257800" y="6096000"/>
            <a:ext cx="175260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NOVINAR</a:t>
            </a:r>
            <a:endParaRPr lang="en-US" sz="2400" b="1" dirty="0"/>
          </a:p>
        </p:txBody>
      </p:sp>
      <p:sp>
        <p:nvSpPr>
          <p:cNvPr id="13" name="Down Arrow 12"/>
          <p:cNvSpPr/>
          <p:nvPr/>
        </p:nvSpPr>
        <p:spPr>
          <a:xfrm>
            <a:off x="6019800" y="2274163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6019800" y="3200400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019800" y="4114800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6019800" y="5029200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6019800" y="5867400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7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0800000">
            <a:off x="1676400" y="15621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Proces osmišljavanja i uređivanja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33800" y="3467101"/>
            <a:ext cx="4800599" cy="457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ODGOVORNI UREDNIK</a:t>
            </a:r>
            <a:endParaRPr lang="en-US" sz="24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4076699" y="4343400"/>
            <a:ext cx="4114799" cy="457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KOLEGIJUM</a:t>
            </a:r>
            <a:endParaRPr lang="en-US" sz="24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4419600" y="5257800"/>
            <a:ext cx="3429000" cy="457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UREDNIK REDAKCIJE</a:t>
            </a:r>
            <a:endParaRPr lang="en-US" sz="24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4800600" y="6172200"/>
            <a:ext cx="2743200" cy="457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AUTOR/NOVINAR</a:t>
            </a:r>
            <a:endParaRPr lang="en-US" sz="2400" b="1" dirty="0"/>
          </a:p>
        </p:txBody>
      </p:sp>
      <p:sp>
        <p:nvSpPr>
          <p:cNvPr id="17" name="Down Arrow 16"/>
          <p:cNvSpPr/>
          <p:nvPr/>
        </p:nvSpPr>
        <p:spPr>
          <a:xfrm rot="10800000">
            <a:off x="6019800" y="5867400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0800000">
            <a:off x="6019801" y="4953000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 rot="10800000">
            <a:off x="6019801" y="4038600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 rot="10800000">
            <a:off x="5997606" y="3124200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 rot="10800000">
            <a:off x="6019800" y="2209800"/>
            <a:ext cx="228600" cy="152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0">
            <a:extLst>
              <a:ext uri="{FF2B5EF4-FFF2-40B4-BE49-F238E27FC236}">
                <a16:creationId xmlns:a16="http://schemas.microsoft.com/office/drawing/2014/main" id="{45B92BC1-6AC5-86B3-C14B-C41030C8EB2D}"/>
              </a:ext>
            </a:extLst>
          </p:cNvPr>
          <p:cNvSpPr/>
          <p:nvPr/>
        </p:nvSpPr>
        <p:spPr>
          <a:xfrm>
            <a:off x="4419600" y="2514600"/>
            <a:ext cx="3429000" cy="457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UREDNIK REDAKCIJE</a:t>
            </a:r>
            <a:endParaRPr lang="en-US" sz="2400" b="1" dirty="0"/>
          </a:p>
        </p:txBody>
      </p:sp>
      <p:sp>
        <p:nvSpPr>
          <p:cNvPr id="4" name="Rounded Rectangle 11">
            <a:extLst>
              <a:ext uri="{FF2B5EF4-FFF2-40B4-BE49-F238E27FC236}">
                <a16:creationId xmlns:a16="http://schemas.microsoft.com/office/drawing/2014/main" id="{3EFB9C35-76B2-25FC-BF13-8B03A4548275}"/>
              </a:ext>
            </a:extLst>
          </p:cNvPr>
          <p:cNvSpPr/>
          <p:nvPr/>
        </p:nvSpPr>
        <p:spPr>
          <a:xfrm>
            <a:off x="4762498" y="1619251"/>
            <a:ext cx="2743200" cy="457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AUTOR/NOVINAR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8323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  <p:bldP spid="35" grpId="0" animBg="1"/>
      <p:bldP spid="37" grpId="0" animBg="1"/>
      <p:bldP spid="2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2014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glavni i odgovorni urednik</a:t>
            </a:r>
            <a:r>
              <a:rPr lang="vi-VN" sz="2400" b="1" dirty="0">
                <a:solidFill>
                  <a:srgbClr val="FF0000"/>
                </a:solidFill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sa programskim kolegijumom osmišljava i uređuje programske sadržaje, odnosno utvrđuje programsku koncepciju, i poseduju potpunu autonomnost u okviru radnih procesa osmišljavanja „TV robe“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vi-VN" sz="2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direktor programa </a:t>
            </a:r>
            <a:r>
              <a:rPr lang="vi-VN" sz="2400" dirty="0">
                <a:latin typeface="Corbel" pitchFamily="34" charset="0"/>
              </a:rPr>
              <a:t>uvažavajući svaki odobren programski sadržaj određuje njihovo mesto i vreme, imajući u vidu utvrđenu programsku koncepciju TV stanice, kao i ciljnu grupu kojoj je namenjen određeni programski sadržaj i raspoređuje ih u sklopu radnog procesa programiranja TV šeme (plasira „TV robu“)</a:t>
            </a: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Programski sektor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50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Programski sektor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905000" y="2029972"/>
            <a:ext cx="2933700" cy="789428"/>
          </a:xfrm>
          <a:prstGeom prst="roundRect">
            <a:avLst/>
          </a:prstGeom>
          <a:solidFill>
            <a:srgbClr val="0070C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INFORMATIVNI </a:t>
            </a:r>
          </a:p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PROGRAM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Snip Single Corner Rectangle 6"/>
          <p:cNvSpPr/>
          <p:nvPr/>
        </p:nvSpPr>
        <p:spPr>
          <a:xfrm>
            <a:off x="4572003" y="3048000"/>
            <a:ext cx="2895592" cy="797058"/>
          </a:xfrm>
          <a:prstGeom prst="snip1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REDAKCIJA </a:t>
            </a:r>
          </a:p>
          <a:p>
            <a:pPr algn="ctr"/>
            <a:r>
              <a:rPr lang="sr-Latn-RS" sz="2000" dirty="0"/>
              <a:t>DNEVNO INFO. PGM.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8458199" y="3553972"/>
            <a:ext cx="2514599" cy="5471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Rubrika </a:t>
            </a:r>
          </a:p>
          <a:p>
            <a:pPr algn="ctr"/>
            <a:r>
              <a:rPr lang="sr-Latn-RS" dirty="0"/>
              <a:t>Unutrašnja politika</a:t>
            </a:r>
            <a:endParaRPr lang="en-US" dirty="0"/>
          </a:p>
        </p:txBody>
      </p:sp>
      <p:cxnSp>
        <p:nvCxnSpPr>
          <p:cNvPr id="21" name="Straight Connector 20"/>
          <p:cNvCxnSpPr>
            <a:cxnSpLocks/>
            <a:stCxn id="2" idx="3"/>
          </p:cNvCxnSpPr>
          <p:nvPr/>
        </p:nvCxnSpPr>
        <p:spPr>
          <a:xfrm>
            <a:off x="4838700" y="2424686"/>
            <a:ext cx="1181100" cy="137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 flipV="1">
            <a:off x="6019800" y="2438400"/>
            <a:ext cx="0" cy="609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 flipH="1">
            <a:off x="8153399" y="3439672"/>
            <a:ext cx="1" cy="26837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  <a:stCxn id="7" idx="0"/>
          </p:cNvCxnSpPr>
          <p:nvPr/>
        </p:nvCxnSpPr>
        <p:spPr>
          <a:xfrm flipV="1">
            <a:off x="7467595" y="3439672"/>
            <a:ext cx="685805" cy="68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cxnSpLocks/>
            <a:stCxn id="11" idx="1"/>
          </p:cNvCxnSpPr>
          <p:nvPr/>
        </p:nvCxnSpPr>
        <p:spPr>
          <a:xfrm flipH="1">
            <a:off x="8153399" y="3827529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95250" y="1447800"/>
            <a:ext cx="6000750" cy="505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lvl="1" indent="-342900">
              <a:lnSpc>
                <a:spcPct val="120000"/>
              </a:lnSpc>
              <a:buSzPct val="80000"/>
              <a:buFont typeface="Wingdings" pitchFamily="2" charset="2"/>
              <a:buChar char="Ø"/>
            </a:pP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Mogući oblici organizovanja: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648DC2E-E6C8-BD75-22F4-675DD51CA42A}"/>
              </a:ext>
            </a:extLst>
          </p:cNvPr>
          <p:cNvSpPr/>
          <p:nvPr/>
        </p:nvSpPr>
        <p:spPr>
          <a:xfrm>
            <a:off x="8459789" y="4291586"/>
            <a:ext cx="2514599" cy="5471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Rubrika </a:t>
            </a:r>
          </a:p>
          <a:p>
            <a:pPr algn="ctr"/>
            <a:r>
              <a:rPr lang="sr-Latn-RS" dirty="0"/>
              <a:t>Spoljna politika</a:t>
            </a:r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FE24131-973D-B783-4BDB-CEF851DB11DB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8154989" y="4565143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645FF0A4-E868-CBDB-A943-53F1E0C7F03D}"/>
              </a:ext>
            </a:extLst>
          </p:cNvPr>
          <p:cNvSpPr/>
          <p:nvPr/>
        </p:nvSpPr>
        <p:spPr>
          <a:xfrm>
            <a:off x="8458199" y="5029199"/>
            <a:ext cx="2514599" cy="5471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Rubrika </a:t>
            </a:r>
          </a:p>
          <a:p>
            <a:pPr algn="ctr"/>
            <a:r>
              <a:rPr lang="sr-Latn-RS" dirty="0"/>
              <a:t>Ekonomija</a:t>
            </a:r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69422-1A63-D012-A250-D7186BAA113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8153399" y="5302756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B356062B-B2D5-F2D3-4AE2-D58BA9CD9AC7}"/>
              </a:ext>
            </a:extLst>
          </p:cNvPr>
          <p:cNvSpPr/>
          <p:nvPr/>
        </p:nvSpPr>
        <p:spPr>
          <a:xfrm>
            <a:off x="8458199" y="5849870"/>
            <a:ext cx="2514599" cy="5471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Rubrika </a:t>
            </a:r>
          </a:p>
          <a:p>
            <a:pPr algn="ctr"/>
            <a:r>
              <a:rPr lang="sr-Latn-RS" dirty="0"/>
              <a:t>Vremenskaprognoza</a:t>
            </a:r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029724-9E10-911D-4B0C-6E1EC6E40E4B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8153399" y="6123427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03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1" grpId="0" animBg="1"/>
      <p:bldP spid="27" grpId="0" animBg="1"/>
      <p:bldP spid="31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Organizaciona struktura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11430000" cy="5334000"/>
          </a:xfrm>
        </p:spPr>
        <p:txBody>
          <a:bodyPr>
            <a:normAutofit/>
          </a:bodyPr>
          <a:lstStyle/>
          <a:p>
            <a:pPr marL="688975" lvl="1" indent="-33337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Struktura zavisi od:</a:t>
            </a:r>
          </a:p>
          <a:p>
            <a:pPr marL="688975" lvl="1" indent="-333375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00" dirty="0"/>
          </a:p>
          <a:p>
            <a:pPr marL="1093788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/>
              <a:t>programskog profila TV stanice</a:t>
            </a:r>
          </a:p>
          <a:p>
            <a:pPr marL="1093788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/>
              <a:t>tehnološkog procesa proizvodnje</a:t>
            </a:r>
          </a:p>
          <a:p>
            <a:pPr marL="1093788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/>
              <a:t>potrebnih radnih pozicija</a:t>
            </a:r>
            <a:endParaRPr lang="sr-Latn-RS" sz="2200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/>
              <a:t>struktura koja odgovara jednoj TV stanici ne mora biti odgovarajuća i za drugu TV</a:t>
            </a: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700" dirty="0"/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elementi koji utiču na tehnološki proces – zahtevi, mogućnosti, proizvodnja</a:t>
            </a:r>
          </a:p>
          <a:p>
            <a:pPr marL="527050" lvl="1" indent="-1714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7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Poslovne funkcije TV centra – program, tehnika, produkcija</a:t>
            </a: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6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8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6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8" name="Rectangle 7"/>
          <p:cNvSpPr/>
          <p:nvPr/>
        </p:nvSpPr>
        <p:spPr>
          <a:xfrm>
            <a:off x="3276600" y="4876800"/>
            <a:ext cx="2057400" cy="381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/>
              <a:t>zahtevi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276600" y="5449820"/>
            <a:ext cx="2057400" cy="3776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/>
              <a:t>mogućnosti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3276600" y="6016100"/>
            <a:ext cx="2057400" cy="3847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/>
              <a:t>proizvodnja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6477000" y="4876800"/>
            <a:ext cx="2057400" cy="381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PROGRAM</a:t>
            </a:r>
            <a:endParaRPr 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6477000" y="5446450"/>
            <a:ext cx="2057400" cy="381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TEHNIKA</a:t>
            </a:r>
            <a:endParaRPr lang="en-US" sz="2400" b="1" dirty="0"/>
          </a:p>
        </p:txBody>
      </p:sp>
      <p:sp>
        <p:nvSpPr>
          <p:cNvPr id="13" name="Rectangle 12"/>
          <p:cNvSpPr/>
          <p:nvPr/>
        </p:nvSpPr>
        <p:spPr>
          <a:xfrm>
            <a:off x="6477000" y="6016100"/>
            <a:ext cx="2057400" cy="3847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PRODUKCIJA</a:t>
            </a:r>
            <a:endParaRPr lang="en-US" sz="2400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410200" y="5105400"/>
            <a:ext cx="990600" cy="0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410200" y="5638800"/>
            <a:ext cx="990600" cy="0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410200" y="6248400"/>
            <a:ext cx="990600" cy="0"/>
          </a:xfrm>
          <a:prstGeom prst="straightConnector1">
            <a:avLst/>
          </a:prstGeom>
          <a:ln w="762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08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Programski sektor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905000" y="2029972"/>
            <a:ext cx="2933700" cy="789428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ZABAVNI</a:t>
            </a:r>
          </a:p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PROGRAM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Snip Single Corner Rectangle 6"/>
          <p:cNvSpPr/>
          <p:nvPr/>
        </p:nvSpPr>
        <p:spPr>
          <a:xfrm>
            <a:off x="4572003" y="3048000"/>
            <a:ext cx="2895592" cy="797058"/>
          </a:xfrm>
          <a:prstGeom prst="snip1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REDAKCIJA </a:t>
            </a:r>
          </a:p>
          <a:p>
            <a:pPr algn="ctr"/>
            <a:r>
              <a:rPr lang="sr-Latn-RS" sz="2000" dirty="0"/>
              <a:t>MUZIČKOG. PGM.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8458199" y="3553972"/>
            <a:ext cx="2514599" cy="547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Rubrika </a:t>
            </a:r>
          </a:p>
          <a:p>
            <a:pPr algn="ctr"/>
            <a:r>
              <a:rPr lang="sr-Latn-RS" dirty="0"/>
              <a:t>Narodne muzike</a:t>
            </a:r>
            <a:endParaRPr lang="en-US" dirty="0"/>
          </a:p>
        </p:txBody>
      </p:sp>
      <p:cxnSp>
        <p:nvCxnSpPr>
          <p:cNvPr id="21" name="Straight Connector 20"/>
          <p:cNvCxnSpPr>
            <a:cxnSpLocks/>
            <a:stCxn id="2" idx="3"/>
          </p:cNvCxnSpPr>
          <p:nvPr/>
        </p:nvCxnSpPr>
        <p:spPr>
          <a:xfrm>
            <a:off x="4838700" y="2424686"/>
            <a:ext cx="1181100" cy="137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 flipV="1">
            <a:off x="6019800" y="2438400"/>
            <a:ext cx="0" cy="609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 flipH="1">
            <a:off x="8153399" y="3439672"/>
            <a:ext cx="1" cy="26837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  <a:stCxn id="7" idx="0"/>
          </p:cNvCxnSpPr>
          <p:nvPr/>
        </p:nvCxnSpPr>
        <p:spPr>
          <a:xfrm flipV="1">
            <a:off x="7467595" y="3439672"/>
            <a:ext cx="685805" cy="68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cxnSpLocks/>
            <a:stCxn id="11" idx="1"/>
          </p:cNvCxnSpPr>
          <p:nvPr/>
        </p:nvCxnSpPr>
        <p:spPr>
          <a:xfrm flipH="1">
            <a:off x="8153399" y="3827529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95250" y="1447800"/>
            <a:ext cx="6000750" cy="505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lvl="1" indent="-342900">
              <a:lnSpc>
                <a:spcPct val="120000"/>
              </a:lnSpc>
              <a:buSzPct val="80000"/>
              <a:buFont typeface="Wingdings" pitchFamily="2" charset="2"/>
              <a:buChar char="Ø"/>
            </a:pP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Mogući oblici organizovanja: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648DC2E-E6C8-BD75-22F4-675DD51CA42A}"/>
              </a:ext>
            </a:extLst>
          </p:cNvPr>
          <p:cNvSpPr/>
          <p:nvPr/>
        </p:nvSpPr>
        <p:spPr>
          <a:xfrm>
            <a:off x="8459789" y="4291586"/>
            <a:ext cx="2514599" cy="547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Rubrika </a:t>
            </a:r>
          </a:p>
          <a:p>
            <a:pPr algn="ctr"/>
            <a:r>
              <a:rPr lang="sr-Latn-RS" dirty="0"/>
              <a:t>Klasične muzike</a:t>
            </a:r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FE24131-973D-B783-4BDB-CEF851DB11DB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8154989" y="4565143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645FF0A4-E868-CBDB-A943-53F1E0C7F03D}"/>
              </a:ext>
            </a:extLst>
          </p:cNvPr>
          <p:cNvSpPr/>
          <p:nvPr/>
        </p:nvSpPr>
        <p:spPr>
          <a:xfrm>
            <a:off x="8458199" y="5029199"/>
            <a:ext cx="2514599" cy="547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Rubrika </a:t>
            </a:r>
          </a:p>
          <a:p>
            <a:pPr algn="ctr"/>
            <a:r>
              <a:rPr lang="sr-Latn-RS" dirty="0"/>
              <a:t>Džez muzike</a:t>
            </a:r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69422-1A63-D012-A250-D7186BAA113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8153399" y="5302756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B356062B-B2D5-F2D3-4AE2-D58BA9CD9AC7}"/>
              </a:ext>
            </a:extLst>
          </p:cNvPr>
          <p:cNvSpPr/>
          <p:nvPr/>
        </p:nvSpPr>
        <p:spPr>
          <a:xfrm>
            <a:off x="8458199" y="5849870"/>
            <a:ext cx="2514599" cy="547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Rubrika </a:t>
            </a:r>
          </a:p>
          <a:p>
            <a:pPr algn="ctr"/>
            <a:r>
              <a:rPr lang="sr-Latn-RS" dirty="0"/>
              <a:t>Zabavne muzike</a:t>
            </a:r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029724-9E10-911D-4B0C-6E1EC6E40E4B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8153399" y="6123427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1" grpId="0" animBg="1"/>
      <p:bldP spid="27" grpId="0" animBg="1"/>
      <p:bldP spid="31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11277600" cy="5257800"/>
          </a:xfrm>
        </p:spPr>
        <p:txBody>
          <a:bodyPr>
            <a:normAutofit fontScale="92500" lnSpcReduction="20000"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600" dirty="0">
                <a:latin typeface="Corbel" pitchFamily="34" charset="0"/>
              </a:rPr>
              <a:t>Potencijalne  radne pozicije u programskom sektoru: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vi-VN" sz="1600" dirty="0">
              <a:latin typeface="Corbel" pitchFamily="34" charset="0"/>
            </a:endParaRP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urednik programa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urednik redakcije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autor emisije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novinar-urednik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novinar-reporter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novinar-izveštač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novinar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sekretar redakcije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prezenter-spiker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muzički saradnik</a:t>
            </a: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600" dirty="0">
                <a:latin typeface="Corbel" pitchFamily="34" charset="0"/>
              </a:rPr>
              <a:t>l</a:t>
            </a:r>
            <a:r>
              <a:rPr lang="vi-VN" sz="2600" dirty="0">
                <a:latin typeface="Corbel" pitchFamily="34" charset="0"/>
              </a:rPr>
              <a:t>ektor</a:t>
            </a:r>
            <a:endParaRPr lang="sr-Latn-RS" sz="2600" dirty="0">
              <a:latin typeface="Corbel" pitchFamily="34" charset="0"/>
            </a:endParaRPr>
          </a:p>
          <a:p>
            <a:pPr marL="895350" lvl="1" indent="1809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600" dirty="0">
                <a:latin typeface="Corbel" pitchFamily="34" charset="0"/>
              </a:rPr>
              <a:t>sekretar deska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Programski sektor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7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5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Organizaciona struktura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201400" cy="5257800"/>
          </a:xfrm>
        </p:spPr>
        <p:txBody>
          <a:bodyPr>
            <a:normAutofit/>
          </a:bodyPr>
          <a:lstStyle/>
          <a:p>
            <a:pPr marL="927100" lvl="1" indent="-5715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funkcionalno povezivanje i objedinjavanje poslova, pretpostavlja međusobno uklapanje i lociranje svih poslova jedne funkcije u jednu organizacionu jedinicu najvišeg ranga,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jedna funkcija - jedan sektor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698500" lvl="1" indent="-3429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pl-PL" sz="1200" dirty="0">
              <a:latin typeface="Corbel" pitchFamily="34" charset="0"/>
            </a:endParaRPr>
          </a:p>
          <a:p>
            <a:pPr marL="927100" lvl="1" indent="-57150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model organizacione strukture  TV stanice čine osnovne organizacione jedinice:</a:t>
            </a: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900" dirty="0">
              <a:latin typeface="Corbel" pitchFamily="34" charset="0"/>
            </a:endParaRPr>
          </a:p>
          <a:p>
            <a:pPr marL="1252538" lvl="1" indent="-2667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programski sektor </a:t>
            </a:r>
            <a:r>
              <a:rPr lang="vi-VN" sz="2400" dirty="0">
                <a:latin typeface="Corbel" pitchFamily="34" charset="0"/>
              </a:rPr>
              <a:t>(osmišljavanje programskih sadržaja)</a:t>
            </a:r>
          </a:p>
          <a:p>
            <a:pPr marL="1252538" lvl="1" indent="-2667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sektor tehnike </a:t>
            </a:r>
            <a:r>
              <a:rPr lang="vi-VN" sz="2400" dirty="0">
                <a:latin typeface="Corbel" pitchFamily="34" charset="0"/>
              </a:rPr>
              <a:t>(obezbeđenje tehničkih uslova za proizvodnju i emitovanje)</a:t>
            </a:r>
          </a:p>
          <a:p>
            <a:pPr marL="1252538" lvl="1" indent="-2667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poslovni sektor </a:t>
            </a:r>
            <a:r>
              <a:rPr lang="vi-VN" sz="2400" dirty="0">
                <a:latin typeface="Corbel" pitchFamily="34" charset="0"/>
              </a:rPr>
              <a:t>(logistika)</a:t>
            </a:r>
          </a:p>
          <a:p>
            <a:pPr marL="1252538" lvl="1" indent="-266700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sektor produkcije </a:t>
            </a:r>
            <a:r>
              <a:rPr lang="vi-VN" sz="2400" dirty="0">
                <a:latin typeface="Corbel" pitchFamily="34" charset="0"/>
              </a:rPr>
              <a:t>(uspostavljanje tehn</a:t>
            </a:r>
            <a:r>
              <a:rPr lang="sr-Latn-RS" sz="2400" dirty="0">
                <a:latin typeface="Corbel" pitchFamily="34" charset="0"/>
              </a:rPr>
              <a:t>.</a:t>
            </a:r>
            <a:r>
              <a:rPr lang="vi-VN" sz="2400" dirty="0">
                <a:latin typeface="Corbel" pitchFamily="34" charset="0"/>
              </a:rPr>
              <a:t> procesa i pro</a:t>
            </a:r>
            <a:r>
              <a:rPr lang="sr-Latn-RS" sz="2400" dirty="0">
                <a:latin typeface="Corbel" pitchFamily="34" charset="0"/>
              </a:rPr>
              <a:t>izvodnja</a:t>
            </a:r>
            <a:r>
              <a:rPr lang="vi-VN" sz="2400" dirty="0">
                <a:latin typeface="Corbel" pitchFamily="34" charset="0"/>
              </a:rPr>
              <a:t> prog</a:t>
            </a:r>
            <a:r>
              <a:rPr lang="sr-Latn-RS" sz="2400" dirty="0">
                <a:latin typeface="Corbel" pitchFamily="34" charset="0"/>
              </a:rPr>
              <a:t>.</a:t>
            </a:r>
            <a:r>
              <a:rPr lang="vi-VN" sz="2400" dirty="0">
                <a:latin typeface="Corbel" pitchFamily="34" charset="0"/>
              </a:rPr>
              <a:t> sadržaja)</a:t>
            </a:r>
            <a:endParaRPr lang="en-US" sz="2400" b="1" dirty="0"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9246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Oblici organizovanja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200" dirty="0">
              <a:latin typeface="Corbel" pitchFamily="34" charset="0"/>
            </a:endParaRPr>
          </a:p>
          <a:p>
            <a:pPr marL="355600" lvl="1" indent="0" algn="just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2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100" dirty="0"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40" y="2362200"/>
            <a:ext cx="12018119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Organizaciona struktura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582400" cy="5334000"/>
          </a:xfrm>
        </p:spPr>
        <p:txBody>
          <a:bodyPr>
            <a:normAutofit lnSpcReduction="10000"/>
          </a:bodyPr>
          <a:lstStyle/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Sektor</a:t>
            </a:r>
          </a:p>
          <a:p>
            <a:pPr marL="1176338" lvl="1" indent="-190500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primarna organizaciona jedinica (programska, tehničko-tehnološka i poslovna celina)</a:t>
            </a:r>
          </a:p>
          <a:p>
            <a:pPr marL="1176338" lvl="1" indent="-190500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obavlja osnovne delatnosti (međusobno povezani i zavisni poslovi)</a:t>
            </a:r>
          </a:p>
          <a:p>
            <a:pPr marL="1176338" lvl="1" indent="-190500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u funkciji osnovne delatnosti TV stanice</a:t>
            </a:r>
          </a:p>
          <a:p>
            <a:pPr marL="1176338" lvl="1" indent="-190500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čine ga projektni timovi ili sekundarne službe za pružanje specijalističkih usluga </a:t>
            </a: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9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Program</a:t>
            </a:r>
          </a:p>
          <a:p>
            <a:pPr marL="1163638" lvl="1" indent="-1778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celina u sastavu programskog sektora, koja obezbeđuje realizaciju programa određene vrste ili tematike</a:t>
            </a:r>
            <a:endParaRPr lang="sr-Latn-RS" sz="2200" dirty="0">
              <a:latin typeface="Corbel" pitchFamily="34" charset="0"/>
            </a:endParaRPr>
          </a:p>
          <a:p>
            <a:pPr marL="1163638" lvl="1" indent="-1778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</a:t>
            </a:r>
            <a:r>
              <a:rPr lang="vi-VN" sz="2200" dirty="0">
                <a:latin typeface="Corbel" pitchFamily="34" charset="0"/>
              </a:rPr>
              <a:t>rogram </a:t>
            </a:r>
            <a:r>
              <a:rPr lang="sr-Latn-RS" sz="2200" dirty="0">
                <a:latin typeface="Corbel" pitchFamily="34" charset="0"/>
              </a:rPr>
              <a:t>čine</a:t>
            </a:r>
            <a:r>
              <a:rPr lang="vi-VN" sz="2200" dirty="0">
                <a:latin typeface="Corbel" pitchFamily="34" charset="0"/>
              </a:rPr>
              <a:t> više redakcija </a:t>
            </a:r>
            <a:endParaRPr lang="sr-Latn-RS" sz="2200" dirty="0">
              <a:latin typeface="Corbel" pitchFamily="34" charset="0"/>
            </a:endParaRPr>
          </a:p>
          <a:p>
            <a:pPr marL="985838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Služba</a:t>
            </a:r>
          </a:p>
          <a:p>
            <a:pPr marL="1176338" lvl="1" indent="-1905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radna i tehničko–tehnološka celina u kojoj su sadržani poslovi određenog stručnog područja, odnosno radnog procesa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1176338" lvl="1" indent="-1905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sastoji se od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dva ili više odeljenja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6983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Organizaciona struktura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11811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edakcija</a:t>
            </a:r>
          </a:p>
          <a:p>
            <a:pPr marL="1271588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programska celina koja obezbeđuje realizaciju određene vrste emisija tematskog područja</a:t>
            </a:r>
            <a:endParaRPr lang="sr-Latn-RS" sz="2200" dirty="0">
              <a:latin typeface="Corbel" pitchFamily="34" charset="0"/>
            </a:endParaRPr>
          </a:p>
          <a:p>
            <a:pPr marL="1271588" lvl="1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 svom sastavu, može imati više rubrika – tematskih područja</a:t>
            </a:r>
            <a:endParaRPr lang="sr-Latn-RS" sz="2200" dirty="0"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000" dirty="0"/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Odeljenje</a:t>
            </a:r>
          </a:p>
          <a:p>
            <a:pPr marL="1271588" lvl="1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deo stručne službe u kojem se izvršavaju pretežno isti ili slični poslovi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1271588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u svom sastavu, može imati više grupacija koje se formiraju na osnovu specijalizovanih</a:t>
            </a: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 poslova</a:t>
            </a:r>
          </a:p>
          <a:p>
            <a:pPr marL="985838" lvl="1" indent="0">
              <a:lnSpc>
                <a:spcPct val="120000"/>
              </a:lnSpc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000" dirty="0"/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Radno mesto</a:t>
            </a:r>
          </a:p>
          <a:p>
            <a:pPr marL="1176338" lvl="1" indent="-1905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osnovni nivo procesa rada čiji je sadržaj određen celinom radnih zadataka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413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1" y="86395"/>
            <a:ext cx="8315325" cy="674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2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06" y="1866900"/>
            <a:ext cx="11696387" cy="45719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Odnosi nivoa (juče i danas)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2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119326"/>
            <a:ext cx="6594326" cy="666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0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2941</TotalTime>
  <Words>548</Words>
  <Application>Microsoft Office PowerPoint</Application>
  <PresentationFormat>Widescreen</PresentationFormat>
  <Paragraphs>179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PowerPoint Presentation</vt:lpstr>
      <vt:lpstr>Organizaciona struktura</vt:lpstr>
      <vt:lpstr>Organizaciona struktura</vt:lpstr>
      <vt:lpstr>Oblici organizovanja</vt:lpstr>
      <vt:lpstr>Organizaciona struktura</vt:lpstr>
      <vt:lpstr>Organizaciona struktura</vt:lpstr>
      <vt:lpstr>PowerPoint Presentation</vt:lpstr>
      <vt:lpstr>Odnosi nivoa (juče i danas)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Programski sektor</vt:lpstr>
      <vt:lpstr>PowerPoint Presentation</vt:lpstr>
      <vt:lpstr>Proces osmišljavanja i uređivanja</vt:lpstr>
      <vt:lpstr>Proces osmišljavanja i uređivanja</vt:lpstr>
      <vt:lpstr>Programski sektor</vt:lpstr>
      <vt:lpstr>Programski sektor</vt:lpstr>
      <vt:lpstr>Programski sektor</vt:lpstr>
      <vt:lpstr>Programski sektor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630</cp:revision>
  <dcterms:created xsi:type="dcterms:W3CDTF">2006-08-16T00:00:00Z</dcterms:created>
  <dcterms:modified xsi:type="dcterms:W3CDTF">2024-08-04T13:10:02Z</dcterms:modified>
</cp:coreProperties>
</file>