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77"/>
  </p:notesMasterIdLst>
  <p:sldIdLst>
    <p:sldId id="256" r:id="rId2"/>
    <p:sldId id="271" r:id="rId3"/>
    <p:sldId id="353" r:id="rId4"/>
    <p:sldId id="354" r:id="rId5"/>
    <p:sldId id="362" r:id="rId6"/>
    <p:sldId id="461" r:id="rId7"/>
    <p:sldId id="363" r:id="rId8"/>
    <p:sldId id="355" r:id="rId9"/>
    <p:sldId id="367" r:id="rId10"/>
    <p:sldId id="369" r:id="rId11"/>
    <p:sldId id="359" r:id="rId12"/>
    <p:sldId id="371" r:id="rId13"/>
    <p:sldId id="366" r:id="rId14"/>
    <p:sldId id="372" r:id="rId15"/>
    <p:sldId id="361" r:id="rId16"/>
    <p:sldId id="368" r:id="rId17"/>
    <p:sldId id="370" r:id="rId18"/>
    <p:sldId id="360" r:id="rId19"/>
    <p:sldId id="352" r:id="rId20"/>
    <p:sldId id="374" r:id="rId21"/>
    <p:sldId id="375" r:id="rId22"/>
    <p:sldId id="377" r:id="rId23"/>
    <p:sldId id="379" r:id="rId24"/>
    <p:sldId id="446" r:id="rId25"/>
    <p:sldId id="392" r:id="rId26"/>
    <p:sldId id="393" r:id="rId27"/>
    <p:sldId id="394" r:id="rId28"/>
    <p:sldId id="447" r:id="rId29"/>
    <p:sldId id="382" r:id="rId30"/>
    <p:sldId id="444" r:id="rId31"/>
    <p:sldId id="445" r:id="rId32"/>
    <p:sldId id="462" r:id="rId33"/>
    <p:sldId id="389" r:id="rId34"/>
    <p:sldId id="396" r:id="rId35"/>
    <p:sldId id="385" r:id="rId36"/>
    <p:sldId id="381" r:id="rId37"/>
    <p:sldId id="383" r:id="rId38"/>
    <p:sldId id="384" r:id="rId39"/>
    <p:sldId id="387" r:id="rId40"/>
    <p:sldId id="391" r:id="rId41"/>
    <p:sldId id="412" r:id="rId42"/>
    <p:sldId id="402" r:id="rId43"/>
    <p:sldId id="413" r:id="rId44"/>
    <p:sldId id="409" r:id="rId45"/>
    <p:sldId id="410" r:id="rId46"/>
    <p:sldId id="411" r:id="rId47"/>
    <p:sldId id="418" r:id="rId48"/>
    <p:sldId id="425" r:id="rId49"/>
    <p:sldId id="405" r:id="rId50"/>
    <p:sldId id="399" r:id="rId51"/>
    <p:sldId id="400" r:id="rId52"/>
    <p:sldId id="404" r:id="rId53"/>
    <p:sldId id="421" r:id="rId54"/>
    <p:sldId id="420" r:id="rId55"/>
    <p:sldId id="422" r:id="rId56"/>
    <p:sldId id="407" r:id="rId57"/>
    <p:sldId id="433" r:id="rId58"/>
    <p:sldId id="438" r:id="rId59"/>
    <p:sldId id="431" r:id="rId60"/>
    <p:sldId id="432" r:id="rId61"/>
    <p:sldId id="435" r:id="rId62"/>
    <p:sldId id="430" r:id="rId63"/>
    <p:sldId id="441" r:id="rId64"/>
    <p:sldId id="427" r:id="rId65"/>
    <p:sldId id="429" r:id="rId66"/>
    <p:sldId id="436" r:id="rId67"/>
    <p:sldId id="450" r:id="rId68"/>
    <p:sldId id="456" r:id="rId69"/>
    <p:sldId id="460" r:id="rId70"/>
    <p:sldId id="448" r:id="rId71"/>
    <p:sldId id="453" r:id="rId72"/>
    <p:sldId id="454" r:id="rId73"/>
    <p:sldId id="455" r:id="rId74"/>
    <p:sldId id="457" r:id="rId75"/>
    <p:sldId id="304" r:id="rId7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04-Aug-24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62037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REŽIJA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1834" y="228600"/>
            <a:ext cx="7088331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5200" y="1575603"/>
            <a:ext cx="6941599" cy="520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58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3233" y="1598438"/>
            <a:ext cx="7805534" cy="518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5900" y="1595438"/>
            <a:ext cx="9220199" cy="518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24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735" y="1511941"/>
            <a:ext cx="7810530" cy="520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3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1600200"/>
            <a:ext cx="76962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5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8008" y="1571626"/>
            <a:ext cx="7495984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82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6255" y="1573336"/>
            <a:ext cx="9259490" cy="520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7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319" y="1676400"/>
            <a:ext cx="10845362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1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2463" y="1571884"/>
            <a:ext cx="4767073" cy="520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193" y="1600200"/>
            <a:ext cx="7803614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12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koristi se za snimanje ili ostvarenje direktnog prenosa i emitovanje TV programa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opremljena je kompletnom audio / video opremom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2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snimanje emisije u studiju preko režije, omogućava snimanje sa direktnom montažom, uključujući svu potrebnu el. grafičku i tonsku obradu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režija obezbeđuje mogućnost dovođenja audio-video signala do tehničke perfekcije sa jedne strane, kao i mogućnost selekcije i rediteljskog komponovanja slike i zvuka </a:t>
            </a:r>
          </a:p>
          <a:p>
            <a:pPr marL="620776" lvl="2" indent="0" algn="just">
              <a:spcBef>
                <a:spcPts val="0"/>
              </a:spcBef>
              <a:buClrTx/>
              <a:buSzPct val="80000"/>
              <a:buNone/>
            </a:pPr>
            <a:r>
              <a:rPr lang="hr-HR" dirty="0"/>
              <a:t>	 s druge strane</a:t>
            </a:r>
            <a:endParaRPr lang="sr-Latn-RS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979" y="1600200"/>
            <a:ext cx="10672041" cy="502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7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500" y="1543050"/>
            <a:ext cx="69850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5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500" y="1600200"/>
            <a:ext cx="77870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0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759" y="1600200"/>
            <a:ext cx="5206482" cy="510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5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50702"/>
            <a:ext cx="7844944" cy="523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2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317" y="1600200"/>
            <a:ext cx="842536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83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920" y="1593372"/>
            <a:ext cx="9372159" cy="518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8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189" y="1610197"/>
            <a:ext cx="7049622" cy="517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42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 SSD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166" y="1600200"/>
            <a:ext cx="10019668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03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 SSD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137" y="1600200"/>
            <a:ext cx="111497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8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334000"/>
          </a:xfrm>
        </p:spPr>
        <p:txBody>
          <a:bodyPr>
            <a:normAutofit fontScale="925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600" dirty="0"/>
              <a:t>Po funkciji koju obavlja možemo navesti sledeće radne procese koji se izvršavaju u režiji: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2236788" lvl="4" indent="-354013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>
                <a:solidFill>
                  <a:srgbClr val="C00000"/>
                </a:solidFill>
              </a:rPr>
              <a:t>snimanje</a:t>
            </a:r>
            <a:r>
              <a:rPr lang="hr-HR" sz="2600" dirty="0"/>
              <a:t> emisija u TV studiju</a:t>
            </a:r>
          </a:p>
          <a:p>
            <a:pPr marL="2236788" lvl="4" indent="-354013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dirty="0"/>
              <a:t>ostvarenje </a:t>
            </a:r>
            <a:r>
              <a:rPr lang="hr-HR" sz="2600" b="1" dirty="0">
                <a:solidFill>
                  <a:srgbClr val="C00000"/>
                </a:solidFill>
              </a:rPr>
              <a:t>direktnog prenosa </a:t>
            </a:r>
            <a:r>
              <a:rPr lang="hr-HR" sz="2600" dirty="0"/>
              <a:t>iz TV studija</a:t>
            </a:r>
          </a:p>
          <a:p>
            <a:pPr marL="2236788" lvl="4" indent="-354013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600" b="1" dirty="0">
                <a:solidFill>
                  <a:srgbClr val="C00000"/>
                </a:solidFill>
              </a:rPr>
              <a:t>emitovanje</a:t>
            </a:r>
            <a:r>
              <a:rPr lang="hr-HR" sz="2600" dirty="0"/>
              <a:t> programa (VS/VTR)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5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 SSD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527" y="1524000"/>
            <a:ext cx="1056294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77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magnetoskop SD card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5" y="2209800"/>
            <a:ext cx="1199213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8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video serveri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840" y="1649768"/>
            <a:ext cx="6633246" cy="4979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278" y="1621193"/>
            <a:ext cx="5008207" cy="5008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497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74" y="2133600"/>
            <a:ext cx="11916052" cy="381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01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707" y="1638300"/>
            <a:ext cx="1000658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00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851" y="1632249"/>
            <a:ext cx="9676297" cy="513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27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627" y="1600200"/>
            <a:ext cx="859674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6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4" y="1619250"/>
            <a:ext cx="921173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867" y="1576386"/>
            <a:ext cx="9254066" cy="5205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5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3" y="1524000"/>
            <a:ext cx="921173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42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430000" cy="5334000"/>
          </a:xfrm>
        </p:spPr>
        <p:txBody>
          <a:bodyPr>
            <a:normAutofit/>
          </a:bodyPr>
          <a:lstStyle/>
          <a:p>
            <a:pPr marL="1077976" lvl="2" indent="-4572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dirty="0"/>
              <a:t>Tehnički uređaji u režiji: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video mikseta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video serveri ili </a:t>
            </a:r>
            <a:r>
              <a:rPr lang="vi-VN" sz="2400" dirty="0">
                <a:latin typeface="Corbel" pitchFamily="34" charset="0"/>
              </a:rPr>
              <a:t>magnetoskopi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tonska mikseta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karakter generator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video monitoring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audio monitoring</a:t>
            </a:r>
          </a:p>
          <a:p>
            <a:pPr marL="1506538" lvl="4" indent="-16668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kontrola kamere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71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PLAY OUT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9063" y="1685989"/>
            <a:ext cx="5244167" cy="50477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139" y="1676401"/>
            <a:ext cx="5254127" cy="505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7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552384"/>
            <a:ext cx="7848600" cy="523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7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1454" y="1553176"/>
            <a:ext cx="8429092" cy="520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60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00" y="1524000"/>
            <a:ext cx="5257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457" y="1600200"/>
            <a:ext cx="1065508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38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05" y="1828800"/>
            <a:ext cx="11985789" cy="472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69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rek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4727" y="1600200"/>
            <a:ext cx="928254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8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peč polje (patch panel)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2439" y="1576323"/>
            <a:ext cx="7927122" cy="520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94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peč polje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2159" y="1485900"/>
            <a:ext cx="8131482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6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mikseta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5491" y="1609726"/>
            <a:ext cx="8801018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05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(raspored)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1524001"/>
            <a:ext cx="7924800" cy="530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02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radna stanica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258" y="1676400"/>
            <a:ext cx="10815484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2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plejer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386" y="1600200"/>
            <a:ext cx="10719228" cy="510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81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audio REC/PLAY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459" y="2286000"/>
            <a:ext cx="11283082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2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tel. hibrid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697" b="21212"/>
          <a:stretch/>
        </p:blipFill>
        <p:spPr>
          <a:xfrm>
            <a:off x="1840524" y="1676400"/>
            <a:ext cx="8510951" cy="502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2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tel. hibrid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596" y="2328672"/>
            <a:ext cx="11906807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tel. hibrid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1871" y="1779434"/>
            <a:ext cx="8443783" cy="23353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1" y="4339071"/>
            <a:ext cx="8379254" cy="229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1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tel. hibrid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5844" y="1590675"/>
            <a:ext cx="686411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4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80" y="1584274"/>
            <a:ext cx="9231840" cy="519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28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8177" y="1600200"/>
            <a:ext cx="753564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4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44" y="1555929"/>
            <a:ext cx="7165312" cy="521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81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9635" y="1497013"/>
            <a:ext cx="9416530" cy="528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4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1151" y="1610149"/>
            <a:ext cx="3604249" cy="51710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631" y="1610150"/>
            <a:ext cx="5435369" cy="517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55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421" y="1752600"/>
            <a:ext cx="9761158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88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5847" y="1565040"/>
            <a:ext cx="5304106" cy="509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1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3199" y="1628693"/>
            <a:ext cx="7105602" cy="515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2108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0" y="1591187"/>
            <a:ext cx="6705600" cy="504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56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5812" y="1591906"/>
            <a:ext cx="8320375" cy="518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0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kontrola kamere CCU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3" y="1600200"/>
            <a:ext cx="921173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81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552575"/>
            <a:ext cx="70104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9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3213" y="1600200"/>
            <a:ext cx="6905573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24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850" y="1564367"/>
            <a:ext cx="5448300" cy="518885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07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750" y="1574800"/>
            <a:ext cx="78105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55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619250"/>
            <a:ext cx="6781800" cy="50863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9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6167" y="1495425"/>
            <a:ext cx="8799666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38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0128" y="1550576"/>
            <a:ext cx="7851744" cy="523122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8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8952" y="1590675"/>
            <a:ext cx="6817895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23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750" y="1630680"/>
            <a:ext cx="6343650" cy="507492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– elektronska grafika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18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363200" cy="5334000"/>
          </a:xfrm>
        </p:spPr>
        <p:txBody>
          <a:bodyPr>
            <a:normAutofit fontScale="925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600" b="1" dirty="0">
                <a:latin typeface="Corbel" pitchFamily="34" charset="0"/>
              </a:rPr>
              <a:t>Posadu režije čini</a:t>
            </a:r>
            <a:r>
              <a:rPr lang="vi-VN" sz="2600" b="1" dirty="0">
                <a:latin typeface="Corbel" pitchFamily="34" charset="0"/>
              </a:rPr>
              <a:t>: </a:t>
            </a:r>
            <a:endParaRPr lang="hr-HR" sz="26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video mikser</a:t>
            </a:r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sekretar režije</a:t>
            </a: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 - PLAY OUT</a:t>
            </a:r>
            <a:endParaRPr lang="vi-VN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tonski realizator</a:t>
            </a:r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realizator el. graf. obrade</a:t>
            </a:r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kontrola kamere</a:t>
            </a:r>
          </a:p>
          <a:p>
            <a:pPr marL="1489075" lvl="3" indent="-285750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tehničko vođstvo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562100"/>
            <a:ext cx="6953250" cy="521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55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3" y="1600200"/>
            <a:ext cx="9211734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2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2697</TotalTime>
  <Words>485</Words>
  <Application>Microsoft Office PowerPoint</Application>
  <PresentationFormat>Widescreen</PresentationFormat>
  <Paragraphs>1479</Paragraphs>
  <Slides>75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2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TV REŽIJA</vt:lpstr>
      <vt:lpstr>Režija</vt:lpstr>
      <vt:lpstr>Režija</vt:lpstr>
      <vt:lpstr>Režija</vt:lpstr>
      <vt:lpstr>Režija (raspored)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</vt:lpstr>
      <vt:lpstr>Režija – video mikseta</vt:lpstr>
      <vt:lpstr>Režija – video mikseta</vt:lpstr>
      <vt:lpstr>Režija – video mikseta</vt:lpstr>
      <vt:lpstr>Režija – video mikseta</vt:lpstr>
      <vt:lpstr>Režija – video mikseta</vt:lpstr>
      <vt:lpstr>Režija – magnetoskop</vt:lpstr>
      <vt:lpstr>Režija – magnetoskop</vt:lpstr>
      <vt:lpstr>Režija – magnetoskop</vt:lpstr>
      <vt:lpstr>Režija – magnetoskop</vt:lpstr>
      <vt:lpstr>Režija – magnetoskop SSD</vt:lpstr>
      <vt:lpstr>Režija – magnetoskop SSD</vt:lpstr>
      <vt:lpstr>Režija – magnetoskop SSD</vt:lpstr>
      <vt:lpstr>Režija – magnetoskop SD card</vt:lpstr>
      <vt:lpstr>Režija – video serveri</vt:lpstr>
      <vt:lpstr>Režija – PLAY OUT</vt:lpstr>
      <vt:lpstr>Režija – PLAY OUT</vt:lpstr>
      <vt:lpstr>Režija – PLAY OUT</vt:lpstr>
      <vt:lpstr>Režija – PLAY OUT</vt:lpstr>
      <vt:lpstr>Režija – PLAY OUT</vt:lpstr>
      <vt:lpstr>Režija – PLAY OUT</vt:lpstr>
      <vt:lpstr>Režija – PLAY OUT</vt:lpstr>
      <vt:lpstr>Režija – PLAY OUT</vt:lpstr>
      <vt:lpstr>Režija – audio mikseta</vt:lpstr>
      <vt:lpstr>Režija – audio mikseta</vt:lpstr>
      <vt:lpstr>Režija – audio mikseta</vt:lpstr>
      <vt:lpstr>Režija – audio mikseta</vt:lpstr>
      <vt:lpstr>Režija – audio mikseta</vt:lpstr>
      <vt:lpstr>Režija – audio rek</vt:lpstr>
      <vt:lpstr>Režija – peč polje (patch panel)</vt:lpstr>
      <vt:lpstr>Režija – peč polje</vt:lpstr>
      <vt:lpstr>Režija – audio mikseta</vt:lpstr>
      <vt:lpstr>Režija – audio radna stanica</vt:lpstr>
      <vt:lpstr>Režija – audio plejer</vt:lpstr>
      <vt:lpstr>Režija – audio REC/PLAY</vt:lpstr>
      <vt:lpstr>Režija – tel. hibrid</vt:lpstr>
      <vt:lpstr>Režija – tel. hibrid</vt:lpstr>
      <vt:lpstr>Režija – tel. hibrid</vt:lpstr>
      <vt:lpstr>Režija – tel. hibrid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kontrola kamere CCU</vt:lpstr>
      <vt:lpstr>Režija – elektronska grafika</vt:lpstr>
      <vt:lpstr>Režija – elektronska grafika</vt:lpstr>
      <vt:lpstr>Režija – elektronska grafika</vt:lpstr>
      <vt:lpstr>Režija – elektronska grafika</vt:lpstr>
      <vt:lpstr>Režija – elektronska grafika</vt:lpstr>
      <vt:lpstr>Režija – elektronska grafika</vt:lpstr>
      <vt:lpstr>Režija – elektronska grafika</vt:lpstr>
      <vt:lpstr>Režija – elektronska grafika</vt:lpstr>
      <vt:lpstr>Režija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948</cp:revision>
  <dcterms:created xsi:type="dcterms:W3CDTF">2006-08-16T00:00:00Z</dcterms:created>
  <dcterms:modified xsi:type="dcterms:W3CDTF">2024-08-04T10:41:49Z</dcterms:modified>
</cp:coreProperties>
</file>