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92" r:id="rId2"/>
    <p:sldId id="293" r:id="rId3"/>
    <p:sldId id="294" r:id="rId4"/>
    <p:sldId id="295" r:id="rId5"/>
    <p:sldId id="315" r:id="rId6"/>
    <p:sldId id="316" r:id="rId7"/>
    <p:sldId id="317" r:id="rId8"/>
    <p:sldId id="314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B385E-408D-4944-8CAD-49125B1CF0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300" y="5600700"/>
            <a:ext cx="8382000" cy="835152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SPECIFIČNOST  TV  PRODUKCIJE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endParaRPr lang="en-US" dirty="0">
              <a:solidFill>
                <a:srgbClr val="F0AD00">
                  <a:satMod val="150000"/>
                </a:srgbClr>
              </a:solidFill>
              <a:latin typeface="Corbe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50" y="152400"/>
            <a:ext cx="72009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29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60960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b="1" dirty="0">
                <a:latin typeface="Corbel" pitchFamily="34" charset="0"/>
              </a:rPr>
              <a:t>MAKROORGANIZACIONO DELOVANJE</a:t>
            </a:r>
            <a:r>
              <a:rPr lang="vi-VN" dirty="0">
                <a:latin typeface="Corbel" pitchFamily="34" charset="0"/>
              </a:rPr>
              <a:t> - </a:t>
            </a:r>
            <a:r>
              <a:rPr lang="vi-VN" u="sng" dirty="0">
                <a:latin typeface="Corbel" pitchFamily="34" charset="0"/>
              </a:rPr>
              <a:t>strateški nivo</a:t>
            </a:r>
            <a:endParaRPr lang="sr-Latn-RS" u="sng" dirty="0">
              <a:latin typeface="Corbel" pitchFamily="34" charset="0"/>
            </a:endParaRP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u="sng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0" y="2133600"/>
            <a:ext cx="7315200" cy="449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7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334000"/>
          </a:xfrm>
        </p:spPr>
        <p:txBody>
          <a:bodyPr>
            <a:normAutofit fontScale="92500" lnSpcReduction="2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0960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 pitchFamily="18" charset="2"/>
              <a:buChar char=""/>
            </a:pPr>
            <a:r>
              <a:rPr lang="vi-VN" sz="2600" b="1" dirty="0">
                <a:latin typeface="Corbel" pitchFamily="34" charset="0"/>
              </a:rPr>
              <a:t>MAKROORGANIZACIONO DELOVANJE</a:t>
            </a:r>
            <a:r>
              <a:rPr lang="vi-VN" sz="2600" dirty="0">
                <a:latin typeface="Corbel" pitchFamily="34" charset="0"/>
              </a:rPr>
              <a:t> - </a:t>
            </a:r>
            <a:r>
              <a:rPr lang="vi-VN" sz="2600" u="sng" dirty="0">
                <a:latin typeface="Corbel" pitchFamily="34" charset="0"/>
              </a:rPr>
              <a:t>strateški nivo</a:t>
            </a:r>
            <a:endParaRPr lang="sr-Latn-RS" sz="2600" u="sng" dirty="0">
              <a:latin typeface="Corbel" pitchFamily="34" charset="0"/>
            </a:endParaRP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500" u="sng" dirty="0">
              <a:latin typeface="Corbel" pitchFamily="34" charset="0"/>
            </a:endParaRPr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reguliše TV sistem u zemlji</a:t>
            </a:r>
            <a:r>
              <a:rPr lang="sr-Latn-RS" sz="2600" dirty="0">
                <a:latin typeface="Corbel" pitchFamily="34" charset="0"/>
              </a:rPr>
              <a:t> </a:t>
            </a:r>
            <a:r>
              <a:rPr lang="vi-VN" sz="2600" dirty="0">
                <a:latin typeface="Corbel" pitchFamily="34" charset="0"/>
              </a:rPr>
              <a:t>– gde i kako locirati izvršenje televizijskih zadataka</a:t>
            </a:r>
            <a:r>
              <a:rPr lang="sr-Latn-RS" sz="2600" dirty="0">
                <a:latin typeface="Corbel" pitchFamily="34" charset="0"/>
              </a:rPr>
              <a:t>,</a:t>
            </a:r>
            <a:r>
              <a:rPr lang="vi-VN" sz="2600" dirty="0">
                <a:latin typeface="Corbel" pitchFamily="34" charset="0"/>
              </a:rPr>
              <a:t> koje tehnike primeniti</a:t>
            </a:r>
            <a:r>
              <a:rPr lang="sr-Latn-RS" sz="2600" dirty="0">
                <a:latin typeface="Corbel" pitchFamily="34" charset="0"/>
              </a:rPr>
              <a:t> i </a:t>
            </a:r>
            <a:r>
              <a:rPr lang="vi-VN" sz="2600" dirty="0">
                <a:latin typeface="Corbel" pitchFamily="34" charset="0"/>
              </a:rPr>
              <a:t>način finansiranja TV stanice</a:t>
            </a:r>
            <a:endParaRPr lang="hr-HR" sz="2600" dirty="0">
              <a:latin typeface="Corbel" pitchFamily="34" charset="0"/>
            </a:endParaRPr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500" dirty="0">
              <a:latin typeface="Corbel" pitchFamily="34" charset="0"/>
            </a:endParaRPr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primenjuje se prilikom osnivanja nove TV stanice ili prilikom reoblikovanja (na svim nivoima) postojeće TV stanice. Utvrđuju se ciljevi buduće TV stanice i definiše se strategija za postizanje određenih ciljeva </a:t>
            </a:r>
            <a:endParaRPr lang="sr-Latn-RS" sz="2600" dirty="0">
              <a:latin typeface="Corbel" pitchFamily="34" charset="0"/>
            </a:endParaRPr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500" dirty="0">
              <a:latin typeface="Corbel" pitchFamily="34" charset="0"/>
            </a:endParaRPr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dirty="0">
                <a:latin typeface="Corbel" pitchFamily="34" charset="0"/>
              </a:rPr>
              <a:t>d</a:t>
            </a:r>
            <a:r>
              <a:rPr lang="vi-VN" sz="2600" dirty="0">
                <a:latin typeface="Corbel" pitchFamily="34" charset="0"/>
              </a:rPr>
              <a:t>ruštveni ciljevi, na osnovu prethodnih pravnih preduslova (rešene zakonske regulative) konkretizuju se</a:t>
            </a:r>
            <a:r>
              <a:rPr lang="sr-Latn-RS" sz="2600" dirty="0">
                <a:latin typeface="Corbel" pitchFamily="34" charset="0"/>
              </a:rPr>
              <a:t> </a:t>
            </a:r>
            <a:r>
              <a:rPr lang="vi-VN" sz="2600" dirty="0">
                <a:latin typeface="Corbel" pitchFamily="34" charset="0"/>
              </a:rPr>
              <a:t>programskom koncepcijom </a:t>
            </a:r>
            <a:endParaRPr lang="sr-Latn-RS" sz="2600" dirty="0">
              <a:latin typeface="Corbel" pitchFamily="34" charset="0"/>
            </a:endParaRPr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500" dirty="0"/>
          </a:p>
          <a:p>
            <a:pPr marL="1077913" lvl="2" indent="-3587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tehnički ciljevi ogledaju</a:t>
            </a:r>
            <a:r>
              <a:rPr lang="sr-Latn-RS" sz="2600" dirty="0">
                <a:latin typeface="Corbel" pitchFamily="34" charset="0"/>
              </a:rPr>
              <a:t> </a:t>
            </a:r>
            <a:r>
              <a:rPr lang="vi-VN" sz="2600" dirty="0">
                <a:latin typeface="Corbel" pitchFamily="34" charset="0"/>
              </a:rPr>
              <a:t>se u primeni tehnike i tehnologije koji će omogućiti realizaciju zadataka ka postavljenom cilju </a:t>
            </a:r>
            <a:endParaRPr lang="sr-Latn-RS" sz="2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0909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60960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latin typeface="Corbel" pitchFamily="34" charset="0"/>
              </a:rPr>
              <a:t>MEZO</a:t>
            </a:r>
            <a:r>
              <a:rPr lang="vi-VN" b="1" dirty="0">
                <a:latin typeface="Corbel" pitchFamily="34" charset="0"/>
              </a:rPr>
              <a:t>ORGANIZACIONO DELOVANJE</a:t>
            </a:r>
            <a:r>
              <a:rPr lang="vi-VN" dirty="0">
                <a:latin typeface="Corbel" pitchFamily="34" charset="0"/>
              </a:rPr>
              <a:t> – </a:t>
            </a:r>
            <a:r>
              <a:rPr lang="sr-Latn-RS" u="sng" dirty="0">
                <a:latin typeface="Corbel" pitchFamily="34" charset="0"/>
              </a:rPr>
              <a:t>koordinacioni nivo</a:t>
            </a: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u="sng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2286000"/>
            <a:ext cx="57912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2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541338" lvl="2" indent="-2746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MEZO</a:t>
            </a:r>
            <a:r>
              <a:rPr lang="vi-VN" b="1" dirty="0">
                <a:latin typeface="Corbel" pitchFamily="34" charset="0"/>
              </a:rPr>
              <a:t>ORGANIZACIONO DELOVANJE</a:t>
            </a:r>
            <a:r>
              <a:rPr lang="vi-VN" dirty="0">
                <a:latin typeface="Corbel" pitchFamily="34" charset="0"/>
              </a:rPr>
              <a:t> – </a:t>
            </a:r>
            <a:r>
              <a:rPr lang="sr-Latn-RS" u="sng" dirty="0">
                <a:latin typeface="Corbel" pitchFamily="34" charset="0"/>
              </a:rPr>
              <a:t>koordinacioni nivo</a:t>
            </a: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u="sng" dirty="0">
              <a:latin typeface="Corbel" pitchFamily="34" charset="0"/>
            </a:endParaRPr>
          </a:p>
          <a:p>
            <a:pPr marL="1028700" lvl="2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utvrđ</a:t>
            </a:r>
            <a:r>
              <a:rPr lang="sr-Latn-RS" dirty="0">
                <a:latin typeface="Corbel" pitchFamily="34" charset="0"/>
              </a:rPr>
              <a:t>uj</a:t>
            </a:r>
            <a:r>
              <a:rPr lang="vi-VN" dirty="0">
                <a:latin typeface="Corbel" pitchFamily="34" charset="0"/>
              </a:rPr>
              <a:t>e organizacion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delov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TV centara</a:t>
            </a:r>
            <a:r>
              <a:rPr lang="vi-VN" dirty="0">
                <a:latin typeface="Corbel" pitchFamily="34" charset="0"/>
              </a:rPr>
              <a:t> i sistema rada u njima, ukl</a:t>
            </a:r>
            <a:r>
              <a:rPr lang="sr-Latn-RS" dirty="0">
                <a:latin typeface="Corbel" pitchFamily="34" charset="0"/>
              </a:rPr>
              <a:t>apanjem</a:t>
            </a:r>
            <a:r>
              <a:rPr lang="vi-VN" dirty="0">
                <a:latin typeface="Corbel" pitchFamily="34" charset="0"/>
              </a:rPr>
              <a:t> sv</a:t>
            </a:r>
            <a:r>
              <a:rPr lang="sr-Latn-RS" dirty="0">
                <a:latin typeface="Corbel" pitchFamily="34" charset="0"/>
              </a:rPr>
              <a:t>ih</a:t>
            </a:r>
            <a:r>
              <a:rPr lang="vi-VN" dirty="0">
                <a:latin typeface="Corbel" pitchFamily="34" charset="0"/>
              </a:rPr>
              <a:t> elemen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t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produkcije </a:t>
            </a:r>
            <a:r>
              <a:rPr lang="vi-VN" dirty="0">
                <a:latin typeface="Corbel" pitchFamily="34" charset="0"/>
              </a:rPr>
              <a:t>u harmoničnu celinu</a:t>
            </a:r>
            <a:endParaRPr lang="sr-Latn-RS" dirty="0">
              <a:latin typeface="Corbel" pitchFamily="34" charset="0"/>
            </a:endParaRPr>
          </a:p>
          <a:p>
            <a:pPr marL="1028700" lvl="2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28700" lvl="2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optimalno uklapa sve delove o</a:t>
            </a:r>
            <a:r>
              <a:rPr lang="vi-VN" dirty="0">
                <a:latin typeface="Corbel" pitchFamily="34" charset="0"/>
              </a:rPr>
              <a:t>rganizacion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struktur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u ostvarenje ukupnog zadatka, </a:t>
            </a:r>
            <a:r>
              <a:rPr lang="sr-Latn-RS" dirty="0">
                <a:latin typeface="Corbel" pitchFamily="34" charset="0"/>
              </a:rPr>
              <a:t>tako da se </a:t>
            </a:r>
            <a:r>
              <a:rPr lang="vi-VN" dirty="0">
                <a:latin typeface="Corbel" pitchFamily="34" charset="0"/>
              </a:rPr>
              <a:t>ponašaju kao delovi jedinstvene celine</a:t>
            </a:r>
            <a:endParaRPr lang="sr-Latn-RS" dirty="0">
              <a:latin typeface="Corbel" pitchFamily="34" charset="0"/>
            </a:endParaRPr>
          </a:p>
          <a:p>
            <a:pPr marL="1077913" lvl="2" indent="-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1028700" lvl="2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tvara funkcionaln</a:t>
            </a:r>
            <a:r>
              <a:rPr lang="sr-Latn-RS" dirty="0">
                <a:latin typeface="Corbel" pitchFamily="34" charset="0"/>
              </a:rPr>
              <a:t>i</a:t>
            </a:r>
            <a:r>
              <a:rPr lang="vi-VN" dirty="0">
                <a:latin typeface="Corbel" pitchFamily="34" charset="0"/>
              </a:rPr>
              <a:t> sistem organizacionih delova i organizacion</a:t>
            </a:r>
            <a:r>
              <a:rPr lang="sr-Latn-RS" dirty="0">
                <a:latin typeface="Corbel" pitchFamily="34" charset="0"/>
              </a:rPr>
              <a:t>og</a:t>
            </a:r>
            <a:r>
              <a:rPr lang="vi-VN" dirty="0">
                <a:latin typeface="Corbel" pitchFamily="34" charset="0"/>
              </a:rPr>
              <a:t> tok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(</a:t>
            </a:r>
            <a:r>
              <a:rPr lang="vi-VN" dirty="0">
                <a:latin typeface="Corbel" pitchFamily="34" charset="0"/>
              </a:rPr>
              <a:t>način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izvršenja radnih procesa)</a:t>
            </a:r>
            <a:r>
              <a:rPr lang="sr-Latn-RS" dirty="0">
                <a:latin typeface="Corbel" pitchFamily="34" charset="0"/>
              </a:rPr>
              <a:t> kao povezujući činilac </a:t>
            </a: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7915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60960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latin typeface="Corbel" pitchFamily="34" charset="0"/>
              </a:rPr>
              <a:t>MIKR</a:t>
            </a:r>
            <a:r>
              <a:rPr lang="vi-VN" b="1" dirty="0">
                <a:latin typeface="Corbel" pitchFamily="34" charset="0"/>
              </a:rPr>
              <a:t>OORGANIZACIONO DELOVANJE</a:t>
            </a:r>
            <a:r>
              <a:rPr lang="vi-VN" dirty="0">
                <a:latin typeface="Corbel" pitchFamily="34" charset="0"/>
              </a:rPr>
              <a:t> – </a:t>
            </a:r>
            <a:r>
              <a:rPr lang="sr-Latn-RS" u="sng" dirty="0">
                <a:latin typeface="Corbel" pitchFamily="34" charset="0"/>
              </a:rPr>
              <a:t>operativni nivo</a:t>
            </a: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u="sng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2098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6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541338" lvl="2" indent="-2746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MIKR</a:t>
            </a:r>
            <a:r>
              <a:rPr lang="vi-VN" b="1" dirty="0">
                <a:latin typeface="Corbel" pitchFamily="34" charset="0"/>
              </a:rPr>
              <a:t>OORGANIZACIONO DELOVANJE</a:t>
            </a:r>
            <a:r>
              <a:rPr lang="vi-VN" dirty="0">
                <a:latin typeface="Corbel" pitchFamily="34" charset="0"/>
              </a:rPr>
              <a:t> – </a:t>
            </a:r>
            <a:r>
              <a:rPr lang="sr-Latn-RS" u="sng" dirty="0">
                <a:latin typeface="Corbel" pitchFamily="34" charset="0"/>
              </a:rPr>
              <a:t>operativni nivo</a:t>
            </a: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u="sng" dirty="0">
              <a:latin typeface="Corbel" pitchFamily="34" charset="0"/>
            </a:endParaRPr>
          </a:p>
          <a:p>
            <a:pPr marL="963613" lvl="2" indent="-1555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unipersonaln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(interpersonaln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) podel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zadataka i njihov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analiz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, </a:t>
            </a:r>
            <a:r>
              <a:rPr lang="sr-Latn-RS" dirty="0">
                <a:latin typeface="Corbel" pitchFamily="34" charset="0"/>
              </a:rPr>
              <a:t>kako bi se utvrdili </a:t>
            </a:r>
            <a:r>
              <a:rPr lang="vi-VN" dirty="0">
                <a:latin typeface="Corbel" pitchFamily="34" charset="0"/>
              </a:rPr>
              <a:t>optimalni putevi za izvršenje radnih zadataka</a:t>
            </a:r>
            <a:endParaRPr lang="sr-Latn-RS" dirty="0">
              <a:latin typeface="Corbel" pitchFamily="34" charset="0"/>
            </a:endParaRPr>
          </a:p>
          <a:p>
            <a:pPr marL="963613" lvl="2" indent="-1555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963613" lvl="2" indent="-1555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aktivnosti koje se sprovode </a:t>
            </a:r>
            <a:r>
              <a:rPr lang="sr-Latn-RS" dirty="0">
                <a:latin typeface="Corbel" pitchFamily="34" charset="0"/>
              </a:rPr>
              <a:t>- </a:t>
            </a:r>
            <a:r>
              <a:rPr lang="vi-VN" dirty="0">
                <a:latin typeface="Corbel" pitchFamily="34" charset="0"/>
              </a:rPr>
              <a:t>radi veće efikasnosti prilikom izvršavanja konkretnih tehnoloških zahteva</a:t>
            </a:r>
            <a:endParaRPr lang="sr-Latn-RS" dirty="0">
              <a:latin typeface="Corbel" pitchFamily="34" charset="0"/>
            </a:endParaRPr>
          </a:p>
          <a:p>
            <a:pPr marL="963613" lvl="2" indent="-1555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963613" lvl="2" indent="-1555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analiza radnih zadataka i njihovo izvršavanje kao i analiza samih izvršioca</a:t>
            </a:r>
          </a:p>
          <a:p>
            <a:pPr marL="963613" lvl="2" indent="-1555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6466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Organizacioni nivoi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266700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u="sng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095" y="1600200"/>
            <a:ext cx="810381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3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334000"/>
          </a:xfrm>
        </p:spPr>
        <p:txBody>
          <a:bodyPr>
            <a:normAutofit lnSpcReduction="10000"/>
          </a:bodyPr>
          <a:lstStyle/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Produkcija</a:t>
            </a:r>
            <a:r>
              <a:rPr lang="vi-VN" dirty="0">
                <a:solidFill>
                  <a:srgbClr val="C00000"/>
                </a:solidFill>
                <a:latin typeface="Corbel" pitchFamily="34" charset="0"/>
              </a:rPr>
              <a:t> je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proizvodnja televizijskog programa </a:t>
            </a:r>
            <a:r>
              <a:rPr lang="vi-VN" dirty="0">
                <a:latin typeface="Corbel" pitchFamily="34" charset="0"/>
              </a:rPr>
              <a:t>na osnovu konkretizovane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ideje</a:t>
            </a:r>
            <a:r>
              <a:rPr lang="vi-VN" dirty="0">
                <a:latin typeface="Corbel" pitchFamily="34" charset="0"/>
              </a:rPr>
              <a:t> uz obezbeđenje niza radnih procesa u fazama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planiranja, pripreme, realizacije i finalizacije</a:t>
            </a:r>
            <a:r>
              <a:rPr lang="vi-VN" b="1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do samog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emitovanja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b="1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u određenom  vremenskom  periodu potrebno je ostvariti izuzetno velik broj televizijskih emisija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TV proizvodnja = proizvodnja u razvijenim industrijskim kompanijama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industrija ima precizno definisan proizvodni zadatak sa stanovišta finalnog proizvoda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hr-HR" sz="2000" dirty="0"/>
              <a:t> 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proizvodnju TV programa uslovljavaju teško predvidljivi elementi:</a:t>
            </a:r>
            <a:r>
              <a:rPr lang="sr-Latn-CS" dirty="0"/>
              <a:t> 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CS" sz="1100" dirty="0"/>
          </a:p>
          <a:p>
            <a:pPr marL="1970088" lvl="2" indent="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2335213" algn="l"/>
              </a:tabLst>
            </a:pPr>
            <a:r>
              <a:rPr lang="sr-Latn-CS" b="1" dirty="0">
                <a:solidFill>
                  <a:srgbClr val="C00000"/>
                </a:solidFill>
              </a:rPr>
              <a:t>	</a:t>
            </a:r>
            <a:r>
              <a:rPr lang="hr-HR" b="1" dirty="0">
                <a:solidFill>
                  <a:srgbClr val="C00000"/>
                </a:solidFill>
              </a:rPr>
              <a:t>kreativni učinak TV stvaralaca</a:t>
            </a:r>
          </a:p>
          <a:p>
            <a:pPr marL="1970088" lvl="2" indent="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2335213" algn="l"/>
              </a:tabLst>
            </a:pPr>
            <a:r>
              <a:rPr lang="hr-HR" b="1" dirty="0">
                <a:solidFill>
                  <a:srgbClr val="C00000"/>
                </a:solidFill>
              </a:rPr>
              <a:t>	tematika emisije</a:t>
            </a:r>
          </a:p>
          <a:p>
            <a:pPr marL="1970088" lvl="2" indent="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2335213" algn="l"/>
              </a:tabLst>
            </a:pPr>
            <a:r>
              <a:rPr lang="hr-HR" b="1" dirty="0">
                <a:solidFill>
                  <a:srgbClr val="C00000"/>
                </a:solidFill>
              </a:rPr>
              <a:t>	uslovi za njihovo ostvarenje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059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541338" lvl="2" indent="-2746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541338" lvl="2" indent="-2746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Produkcija je uslovljena sledećim faktorima: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" b="1" dirty="0">
              <a:latin typeface="Corbel" pitchFamily="34" charset="0"/>
            </a:endParaRPr>
          </a:p>
          <a:p>
            <a:pPr marL="13271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ZADACI</a:t>
            </a:r>
            <a:r>
              <a:rPr lang="hr-HR" sz="2200" dirty="0"/>
              <a:t>- radni proces, predmet rada, sredstva, prostor, vreme</a:t>
            </a:r>
          </a:p>
          <a:p>
            <a:pPr marL="13271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RESURSI</a:t>
            </a:r>
            <a:r>
              <a:rPr lang="hr-HR" sz="2200" dirty="0">
                <a:solidFill>
                  <a:srgbClr val="C00000"/>
                </a:solidFill>
              </a:rPr>
              <a:t> </a:t>
            </a:r>
            <a:r>
              <a:rPr lang="hr-HR" sz="2200" dirty="0"/>
              <a:t>- finansije, tehnika i kadrovi</a:t>
            </a:r>
          </a:p>
          <a:p>
            <a:pPr marL="13271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ROKOVI</a:t>
            </a:r>
            <a:r>
              <a:rPr lang="hr-HR" sz="2200" dirty="0">
                <a:solidFill>
                  <a:srgbClr val="C00000"/>
                </a:solidFill>
              </a:rPr>
              <a:t> </a:t>
            </a:r>
            <a:r>
              <a:rPr lang="hr-HR" sz="2200" dirty="0"/>
              <a:t>– vremenski period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1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520700" lvl="2" indent="-2540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solidFill>
                  <a:prstClr val="black"/>
                </a:solidFill>
              </a:rPr>
              <a:t>Specifičnost  se prelama kroz sledeće elemente:</a:t>
            </a: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444500" algn="l"/>
              </a:tabLst>
            </a:pPr>
            <a:r>
              <a:rPr lang="sr-Latn-RS" sz="2200" dirty="0">
                <a:solidFill>
                  <a:prstClr val="black"/>
                </a:solidFill>
              </a:rPr>
              <a:t> postavljanje zahteva koji često nisu u skladu sa mogućnostima </a:t>
            </a: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444500" algn="l"/>
              </a:tabLst>
            </a:pPr>
            <a:r>
              <a:rPr lang="sr-Latn-RS" sz="2200" dirty="0">
                <a:solidFill>
                  <a:prstClr val="black"/>
                </a:solidFill>
              </a:rPr>
              <a:t> manjak finansijskih sredstava</a:t>
            </a:r>
          </a:p>
          <a:p>
            <a:pPr marL="1328738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444500" algn="l"/>
              </a:tabLst>
            </a:pPr>
            <a:r>
              <a:rPr lang="sr-Latn-RS" sz="2200" dirty="0">
                <a:solidFill>
                  <a:prstClr val="black"/>
                </a:solidFill>
              </a:rPr>
              <a:t> nedostatak dovoljnog broja tehničkih kapaciteta i potrebnih kadrova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1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6427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334000"/>
          </a:xfrm>
        </p:spPr>
        <p:txBody>
          <a:bodyPr>
            <a:normAutofit/>
          </a:bodyPr>
          <a:lstStyle/>
          <a:p>
            <a:pPr marL="266700" lvl="1" indent="0">
              <a:spcBef>
                <a:spcPts val="0"/>
              </a:spcBef>
              <a:buClrTx/>
              <a:buSzPct val="80000"/>
              <a:buNone/>
            </a:pPr>
            <a:endParaRPr lang="sr-Latn-RS" sz="1600" dirty="0">
              <a:solidFill>
                <a:prstClr val="black"/>
              </a:solidFill>
              <a:latin typeface="Corbel" pitchFamily="34" charset="0"/>
            </a:endParaRPr>
          </a:p>
          <a:p>
            <a:pPr marL="541338" lvl="1" indent="-2746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Za uspešnu realizaciju navedene elemente produkcija mora:</a:t>
            </a:r>
          </a:p>
          <a:p>
            <a:pPr marL="1339850" lvl="1" indent="-3540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predvideti</a:t>
            </a:r>
          </a:p>
          <a:p>
            <a:pPr marL="1339850" lvl="1" indent="-3540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planiranjem savladati</a:t>
            </a:r>
          </a:p>
          <a:p>
            <a:pPr marL="1339850" lvl="1" indent="-3540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pripremom umanjiti</a:t>
            </a:r>
          </a:p>
          <a:p>
            <a:pPr marL="1339850" lvl="1" indent="-3540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proizvodnjom neutralisati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09600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Produkcija kao skup složenih procesa biće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ostvarena na najoptimalniji način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uz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organizaciono delovanje na svim nivoima (makro, mezo, mikro) kombinovanje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m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i usklađivanje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m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tehničkih, materijalnih i ljudskih faktora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238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ea typeface="Times New Roman"/>
              </a:rPr>
              <a:t>BRZO, JEFTINO, KVALITETNO – </a:t>
            </a:r>
            <a:r>
              <a:rPr lang="sr-Latn-RS" sz="2400" dirty="0">
                <a:ea typeface="Times New Roman"/>
              </a:rPr>
              <a:t>česti zahtevi klijenta</a:t>
            </a: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>
                <a:ea typeface="Times New Roman"/>
              </a:rPr>
              <a:t>Ako mora brzo i jeftino, </a:t>
            </a:r>
            <a:r>
              <a:rPr lang="sr-Latn-RS" sz="2000" u="sng" dirty="0">
                <a:ea typeface="Times New Roman"/>
              </a:rPr>
              <a:t>neće biti kvalitetno</a:t>
            </a:r>
            <a:r>
              <a:rPr lang="sr-Latn-RS" sz="2000" dirty="0">
                <a:ea typeface="Times New Roman"/>
              </a:rPr>
              <a:t>!</a:t>
            </a:r>
          </a:p>
          <a:p>
            <a:pPr marL="1163637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4" name="Flowchart: Connector 3"/>
          <p:cNvSpPr/>
          <p:nvPr/>
        </p:nvSpPr>
        <p:spPr>
          <a:xfrm>
            <a:off x="1219200" y="2465032"/>
            <a:ext cx="2895600" cy="279276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000" b="1" dirty="0">
                <a:solidFill>
                  <a:prstClr val="black"/>
                </a:solidFill>
                <a:latin typeface="Corbel"/>
              </a:rPr>
              <a:t>BRZO</a:t>
            </a:r>
            <a:endParaRPr lang="en-US" sz="20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3352800" y="2465032"/>
            <a:ext cx="2895600" cy="2792767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JEFTINO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6858000" y="2514599"/>
            <a:ext cx="2895600" cy="2792767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000" b="1" dirty="0">
                <a:solidFill>
                  <a:prstClr val="black"/>
                </a:solidFill>
                <a:latin typeface="Corbel"/>
              </a:rPr>
              <a:t>NEKVALITETNO</a:t>
            </a:r>
            <a:endParaRPr lang="en-US" sz="20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0235" y="3624560"/>
            <a:ext cx="487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=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31781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ea typeface="Times New Roman"/>
              </a:rPr>
              <a:t>BRZO, JEFTINO, KVALITETNO – </a:t>
            </a:r>
            <a:r>
              <a:rPr lang="sr-Latn-RS" sz="2400" dirty="0">
                <a:ea typeface="Times New Roman"/>
              </a:rPr>
              <a:t>česti zahtevi klijenta</a:t>
            </a: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>
                <a:solidFill>
                  <a:prstClr val="black"/>
                </a:solidFill>
                <a:ea typeface="Times New Roman"/>
              </a:rPr>
              <a:t>Ako želite kvalitetno i brzo,  </a:t>
            </a:r>
            <a:r>
              <a:rPr lang="sr-Latn-RS" sz="2000" u="sng" dirty="0">
                <a:solidFill>
                  <a:prstClr val="black"/>
                </a:solidFill>
                <a:ea typeface="Times New Roman"/>
              </a:rPr>
              <a:t>biće skupo</a:t>
            </a:r>
            <a:r>
              <a:rPr lang="sr-Latn-RS" sz="2000" dirty="0">
                <a:solidFill>
                  <a:prstClr val="black"/>
                </a:solidFill>
                <a:ea typeface="Times New Roman"/>
              </a:rPr>
              <a:t>!</a:t>
            </a:r>
          </a:p>
          <a:p>
            <a:pPr marL="1163637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4" name="Flowchart: Connector 3"/>
          <p:cNvSpPr/>
          <p:nvPr/>
        </p:nvSpPr>
        <p:spPr>
          <a:xfrm>
            <a:off x="1371600" y="2388834"/>
            <a:ext cx="2819400" cy="2743200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BRZO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3505200" y="2388834"/>
            <a:ext cx="2819400" cy="2743200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KVALITETNO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7086600" y="2438401"/>
            <a:ext cx="2819400" cy="2743200"/>
          </a:xfrm>
          <a:prstGeom prst="flowChartConnecto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400" b="1" dirty="0">
                <a:solidFill>
                  <a:prstClr val="white"/>
                </a:solidFill>
                <a:latin typeface="Corbel"/>
              </a:rPr>
              <a:t>SKUPO</a:t>
            </a:r>
            <a:endParaRPr lang="en-US" sz="2400" b="1" dirty="0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3570" y="3529601"/>
            <a:ext cx="474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=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77968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3340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ea typeface="Times New Roman"/>
              </a:rPr>
              <a:t>BRZO, JEFTINO, KVALITETNO – </a:t>
            </a:r>
            <a:r>
              <a:rPr lang="sr-Latn-RS" sz="2400" dirty="0">
                <a:ea typeface="Times New Roman"/>
              </a:rPr>
              <a:t>česti zahtevi klijenta</a:t>
            </a: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>
                <a:solidFill>
                  <a:prstClr val="black"/>
                </a:solidFill>
                <a:ea typeface="Times New Roman"/>
              </a:rPr>
              <a:t>Ako želite jeftino a kvalitetno,  </a:t>
            </a:r>
            <a:r>
              <a:rPr lang="sr-Latn-RS" sz="2000" u="sng" dirty="0">
                <a:solidFill>
                  <a:prstClr val="black"/>
                </a:solidFill>
                <a:ea typeface="Times New Roman"/>
              </a:rPr>
              <a:t>biće sporo</a:t>
            </a:r>
            <a:r>
              <a:rPr lang="sr-Latn-RS" sz="2000" dirty="0">
                <a:solidFill>
                  <a:prstClr val="black"/>
                </a:solidFill>
                <a:ea typeface="Times New Roman"/>
              </a:rPr>
              <a:t>!</a:t>
            </a:r>
          </a:p>
          <a:p>
            <a:pPr marL="1163637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4" name="Flowchart: Connector 3"/>
          <p:cNvSpPr/>
          <p:nvPr/>
        </p:nvSpPr>
        <p:spPr>
          <a:xfrm>
            <a:off x="1066800" y="2438400"/>
            <a:ext cx="2895600" cy="2895600"/>
          </a:xfrm>
          <a:prstGeom prst="flowChartConnec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   JEFTINO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3200400" y="2438400"/>
            <a:ext cx="2895600" cy="289560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KVALITETNO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6934200" y="2487967"/>
            <a:ext cx="2895600" cy="2895600"/>
          </a:xfrm>
          <a:prstGeom prst="flowChartConnector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sr-Latn-RS" sz="2400" b="1" dirty="0">
                <a:solidFill>
                  <a:prstClr val="white"/>
                </a:solidFill>
                <a:latin typeface="Corbel"/>
              </a:rPr>
              <a:t>SPORO</a:t>
            </a:r>
            <a:endParaRPr lang="en-US" sz="2400" b="1" dirty="0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3662660"/>
            <a:ext cx="487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Latn-RS" sz="2400" b="1" dirty="0">
                <a:solidFill>
                  <a:prstClr val="black"/>
                </a:solidFill>
                <a:latin typeface="Corbel"/>
              </a:rPr>
              <a:t>=</a:t>
            </a:r>
            <a:endParaRPr lang="en-US" sz="2400" b="1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9335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Specifičnost TV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dirty="0">
                <a:ea typeface="Times New Roman"/>
              </a:rPr>
              <a:t>BRZO, JEFTINO, KVALITETNO – </a:t>
            </a:r>
            <a:r>
              <a:rPr lang="sr-Latn-RS" sz="2400" dirty="0">
                <a:ea typeface="Times New Roman"/>
              </a:rPr>
              <a:t>česti zahtevi klijenta</a:t>
            </a: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347663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ea typeface="Times New Roman"/>
              </a:rPr>
              <a:t>Ako mora brzo i jeftino, </a:t>
            </a:r>
            <a:r>
              <a:rPr lang="sr-Latn-RS" sz="2400" b="1" u="sng" dirty="0">
                <a:solidFill>
                  <a:srgbClr val="C00000"/>
                </a:solidFill>
                <a:ea typeface="Times New Roman"/>
              </a:rPr>
              <a:t>neće biti kvalitetno</a:t>
            </a:r>
            <a:r>
              <a:rPr lang="sr-Latn-RS" sz="2400" b="1" dirty="0">
                <a:solidFill>
                  <a:srgbClr val="C00000"/>
                </a:solidFill>
                <a:ea typeface="Times New Roman"/>
              </a:rPr>
              <a:t>!</a:t>
            </a:r>
          </a:p>
          <a:p>
            <a:pPr marL="1163637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ea typeface="Times New Roman"/>
              </a:rPr>
              <a:t>Ako želite kvalitetno i brzo,  </a:t>
            </a:r>
            <a:r>
              <a:rPr lang="sr-Latn-RS" sz="2400" b="1" u="sng" dirty="0">
                <a:solidFill>
                  <a:srgbClr val="C00000"/>
                </a:solidFill>
                <a:ea typeface="Times New Roman"/>
              </a:rPr>
              <a:t>biće skupo</a:t>
            </a:r>
            <a:r>
              <a:rPr lang="sr-Latn-RS" sz="2400" b="1" dirty="0">
                <a:solidFill>
                  <a:srgbClr val="C00000"/>
                </a:solidFill>
                <a:ea typeface="Times New Roman"/>
              </a:rPr>
              <a:t>!</a:t>
            </a:r>
          </a:p>
          <a:p>
            <a:pPr marL="1616075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ea typeface="Times New Roman"/>
            </a:endParaRPr>
          </a:p>
          <a:p>
            <a:pPr marL="633413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ea typeface="Times New Roman"/>
            </a:endParaRPr>
          </a:p>
          <a:p>
            <a:pPr marL="1339850" lvl="1" indent="-1762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ea typeface="Times New Roman"/>
              </a:rPr>
              <a:t>Ako želite jeftino a kvalitetno,  </a:t>
            </a:r>
            <a:r>
              <a:rPr lang="sr-Latn-RS" sz="2400" b="1" u="sng" dirty="0">
                <a:solidFill>
                  <a:srgbClr val="C00000"/>
                </a:solidFill>
                <a:ea typeface="Times New Roman"/>
              </a:rPr>
              <a:t>biće sporo</a:t>
            </a:r>
            <a:r>
              <a:rPr lang="sr-Latn-RS" sz="2400" b="1" dirty="0">
                <a:solidFill>
                  <a:srgbClr val="C00000"/>
                </a:solidFill>
                <a:ea typeface="Times New Roman"/>
              </a:rPr>
              <a:t>!</a:t>
            </a:r>
          </a:p>
          <a:p>
            <a:pPr marL="118872" lvl="1" indent="0" algn="ctr"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630238" algn="l"/>
              </a:tabLst>
            </a:pPr>
            <a:r>
              <a:rPr lang="hr-HR" sz="2000" b="1" dirty="0"/>
              <a:t>	</a:t>
            </a:r>
            <a:endParaRPr lang="hr-HR" dirty="0"/>
          </a:p>
          <a:p>
            <a:pPr marL="118872" lvl="1" indent="0" algn="ctr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b="1" dirty="0">
              <a:ea typeface="Times New Roman"/>
            </a:endParaRPr>
          </a:p>
          <a:p>
            <a:pPr marL="118872" lvl="1" indent="0" algn="ctr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400" b="1" i="1" dirty="0">
                <a:ea typeface="Times New Roman"/>
              </a:rPr>
              <a:t>Ne možeš proizvesti i brzo i jeftino i kvalitetno!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725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5715000"/>
            <a:ext cx="8382000" cy="758952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ORGANIZACIONI NIVOI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770" y="355473"/>
            <a:ext cx="8964460" cy="436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92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1356</TotalTime>
  <Words>611</Words>
  <Application>Microsoft Office PowerPoint</Application>
  <PresentationFormat>Widescreen</PresentationFormat>
  <Paragraphs>208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SPECIFIČNOST  TV  PRODUKCIJE</vt:lpstr>
      <vt:lpstr>Specifičnost TV produkcije</vt:lpstr>
      <vt:lpstr>Specifičnost TV produkcije</vt:lpstr>
      <vt:lpstr>Specifičnost TV produkcije</vt:lpstr>
      <vt:lpstr>Specifičnost TV produkcije</vt:lpstr>
      <vt:lpstr>Specifičnost TV produkcije</vt:lpstr>
      <vt:lpstr>Specifičnost TV produkcije</vt:lpstr>
      <vt:lpstr>Specifičnost TV produkcije</vt:lpstr>
      <vt:lpstr>ORGANIZACIONI NIVOI</vt:lpstr>
      <vt:lpstr>Organizacioni nivoi</vt:lpstr>
      <vt:lpstr>Organizacioni nivoi</vt:lpstr>
      <vt:lpstr>Organizacioni nivoi</vt:lpstr>
      <vt:lpstr>Organizacioni nivoi</vt:lpstr>
      <vt:lpstr>Organizacioni nivoi</vt:lpstr>
      <vt:lpstr>Organizacioni nivoi</vt:lpstr>
      <vt:lpstr>Organizacioni nivoi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378</cp:revision>
  <dcterms:created xsi:type="dcterms:W3CDTF">2006-08-16T00:00:00Z</dcterms:created>
  <dcterms:modified xsi:type="dcterms:W3CDTF">2024-08-04T09:52:50Z</dcterms:modified>
</cp:coreProperties>
</file>