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2"/>
  </p:notesMasterIdLst>
  <p:sldIdLst>
    <p:sldId id="256" r:id="rId2"/>
    <p:sldId id="271" r:id="rId3"/>
    <p:sldId id="284" r:id="rId4"/>
    <p:sldId id="272" r:id="rId5"/>
    <p:sldId id="285" r:id="rId6"/>
    <p:sldId id="286" r:id="rId7"/>
    <p:sldId id="288" r:id="rId8"/>
    <p:sldId id="289" r:id="rId9"/>
    <p:sldId id="290" r:id="rId10"/>
    <p:sldId id="29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04-Aug-24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715000"/>
            <a:ext cx="8382000" cy="662036"/>
          </a:xfrm>
        </p:spPr>
        <p:txBody>
          <a:bodyPr>
            <a:norm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ORGANIZACIJA  - CILJEVI - ZADACI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56517" y="57150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1066" y="152400"/>
            <a:ext cx="8669867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4624" y="1524000"/>
            <a:ext cx="9402752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387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963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b="1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Cilj</a:t>
            </a:r>
            <a:r>
              <a:rPr lang="sr-Latn-RS" dirty="0">
                <a:latin typeface="Corbel" pitchFamily="34" charset="0"/>
              </a:rPr>
              <a:t> televizijske delatnosti je zadovoljenje televizijskih potreba gledalaca na određenom području</a:t>
            </a: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b="1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b="1" dirty="0">
                <a:solidFill>
                  <a:srgbClr val="C00000"/>
                </a:solidFill>
              </a:rPr>
              <a:t>Zadatak</a:t>
            </a:r>
            <a:r>
              <a:rPr lang="hr-HR" dirty="0"/>
              <a:t> televizijske delatnosti je ostvarenje (produkcija) TV programa</a:t>
            </a: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b="1" dirty="0">
                <a:solidFill>
                  <a:srgbClr val="C00000"/>
                </a:solidFill>
              </a:rPr>
              <a:t>Ciljevi</a:t>
            </a:r>
            <a:r>
              <a:rPr lang="hr-HR" dirty="0">
                <a:solidFill>
                  <a:srgbClr val="FF0000"/>
                </a:solidFill>
              </a:rPr>
              <a:t> </a:t>
            </a:r>
            <a:r>
              <a:rPr lang="hr-HR" dirty="0"/>
              <a:t>se ostvaruju kroz emitovani program</a:t>
            </a: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b="1" dirty="0">
                <a:solidFill>
                  <a:srgbClr val="C00000"/>
                </a:solidFill>
              </a:rPr>
              <a:t>Produkcija</a:t>
            </a:r>
            <a:r>
              <a:rPr lang="hr-HR" dirty="0"/>
              <a:t> (proizvodnja) TV programa je jedan od osnovnih zadataka TV stanice</a:t>
            </a: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r>
              <a:rPr lang="hr-HR" sz="2000" dirty="0"/>
              <a:t> </a:t>
            </a:r>
            <a:endParaRPr lang="hr-HR" sz="1100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b="1" dirty="0">
                <a:solidFill>
                  <a:srgbClr val="C00000"/>
                </a:solidFill>
              </a:rPr>
              <a:t>Organizaciono delovanje </a:t>
            </a:r>
            <a:r>
              <a:rPr lang="sr-Latn-RS" dirty="0"/>
              <a:t>ima za cilj stvaranje optimalnih uslova za ostvarenje produkcije, koja predstavlja realizaciju programskih zadataka</a:t>
            </a:r>
            <a:r>
              <a:rPr lang="sr-Latn-CS" dirty="0"/>
              <a:t>	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Organizacija – cilj - zadatak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807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Organizacija – cilj - zadatak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963400" cy="5334000"/>
          </a:xfrm>
        </p:spPr>
        <p:txBody>
          <a:bodyPr>
            <a:normAutofit/>
          </a:bodyPr>
          <a:lstStyle/>
          <a:p>
            <a:pPr marL="541338" lvl="2" indent="-2746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000" b="1" dirty="0">
              <a:latin typeface="Corbel" pitchFamily="34" charset="0"/>
            </a:endParaRPr>
          </a:p>
          <a:p>
            <a:pPr marL="609600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b="1" dirty="0">
                <a:latin typeface="Corbel" pitchFamily="34" charset="0"/>
              </a:rPr>
              <a:t>ORGANIZACIJA </a:t>
            </a:r>
            <a:r>
              <a:rPr lang="sr-Latn-RS" dirty="0">
                <a:latin typeface="Corbel" pitchFamily="34" charset="0"/>
              </a:rPr>
              <a:t>ima dva osnovna značenja: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b="1" dirty="0">
              <a:latin typeface="Corbel" pitchFamily="34" charset="0"/>
            </a:endParaRPr>
          </a:p>
          <a:p>
            <a:pPr marL="1150938" lvl="2" indent="-34290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Organizacija </a:t>
            </a: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kao aktivnost</a:t>
            </a:r>
          </a:p>
          <a:p>
            <a:pPr marL="984250" lvl="2" indent="0">
              <a:spcBef>
                <a:spcPts val="0"/>
              </a:spcBef>
              <a:buClrTx/>
              <a:buSzPct val="80000"/>
              <a:buNone/>
            </a:pPr>
            <a:r>
              <a:rPr lang="sr-Latn-RS" sz="2000" dirty="0">
                <a:latin typeface="Corbel" pitchFamily="34" charset="0"/>
              </a:rPr>
              <a:t>   </a:t>
            </a:r>
            <a:r>
              <a:rPr lang="vi-VN" sz="2000" dirty="0">
                <a:latin typeface="Corbel" pitchFamily="34" charset="0"/>
              </a:rPr>
              <a:t>(sredstvo za postizanje određenih ciljeva; usmerava radne procese ka ostvarenju cilja)</a:t>
            </a: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r>
              <a:rPr lang="hr-HR" sz="1100" dirty="0"/>
              <a:t> </a:t>
            </a:r>
          </a:p>
          <a:p>
            <a:pPr marL="1150938" lvl="2" indent="-34290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Organizacija </a:t>
            </a: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kao </a:t>
            </a: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odgovarajuće stanje</a:t>
            </a:r>
            <a:endParaRPr lang="vi-VN" b="1" dirty="0">
              <a:solidFill>
                <a:srgbClr val="C00000"/>
              </a:solidFill>
              <a:latin typeface="Corbel" pitchFamily="34" charset="0"/>
            </a:endParaRPr>
          </a:p>
          <a:p>
            <a:pPr marL="984250" lvl="2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r>
              <a:rPr lang="sr-Latn-RS" sz="2000" dirty="0">
                <a:solidFill>
                  <a:prstClr val="black"/>
                </a:solidFill>
                <a:latin typeface="Corbel" pitchFamily="34" charset="0"/>
              </a:rPr>
              <a:t>   </a:t>
            </a:r>
            <a:r>
              <a:rPr lang="vi-VN" sz="2000" dirty="0">
                <a:solidFill>
                  <a:prstClr val="black"/>
                </a:solidFill>
                <a:latin typeface="Corbel" pitchFamily="34" charset="0"/>
              </a:rPr>
              <a:t>(</a:t>
            </a:r>
            <a:r>
              <a:rPr lang="hr-HR" sz="2000" dirty="0"/>
              <a:t>kao posledica prethodne aktivnosti omogućava odvijanje svih procesa ka ostva</a:t>
            </a:r>
            <a:r>
              <a:rPr lang="hr-HR" sz="1600" dirty="0"/>
              <a:t>renju cilja</a:t>
            </a:r>
            <a:r>
              <a:rPr lang="vi-VN" sz="1600" dirty="0">
                <a:solidFill>
                  <a:prstClr val="black"/>
                </a:solidFill>
                <a:latin typeface="Corbel" pitchFamily="34" charset="0"/>
              </a:rPr>
              <a:t>)</a:t>
            </a:r>
          </a:p>
          <a:p>
            <a:pPr marL="620776" lvl="2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r>
              <a:rPr lang="hr-HR" sz="1100" dirty="0">
                <a:solidFill>
                  <a:prstClr val="black"/>
                </a:solidFill>
              </a:rPr>
              <a:t> </a:t>
            </a:r>
            <a:endParaRPr lang="hr-HR" sz="2000" dirty="0">
              <a:solidFill>
                <a:prstClr val="black"/>
              </a:solidFill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30238" indent="-363538" algn="just">
              <a:buClrTx/>
              <a:buFont typeface="Wingdings" pitchFamily="2" charset="2"/>
              <a:buChar char="Ø"/>
            </a:pPr>
            <a:r>
              <a:rPr lang="hr-HR" sz="2400" b="1" dirty="0">
                <a:ea typeface="Times New Roman"/>
              </a:rPr>
              <a:t>CILJ </a:t>
            </a:r>
            <a:r>
              <a:rPr lang="hr-HR" sz="2400" dirty="0">
                <a:ea typeface="Times New Roman"/>
              </a:rPr>
              <a:t>je ono čemu težimo i svi elementi su mu podređeni </a:t>
            </a:r>
          </a:p>
          <a:p>
            <a:pPr marL="118872" indent="0" algn="just">
              <a:buNone/>
            </a:pPr>
            <a:r>
              <a:rPr lang="hr-HR" sz="1600" dirty="0">
                <a:ea typeface="Times New Roman"/>
              </a:rPr>
              <a:t>             </a:t>
            </a:r>
            <a:r>
              <a:rPr lang="hr-HR" sz="2000" dirty="0">
                <a:ea typeface="Times New Roman"/>
              </a:rPr>
              <a:t>(organizaciono delovanje postaje svrsishodno jedino u odnosu na postavljeni cilj)</a:t>
            </a:r>
            <a:endParaRPr lang="en-US" sz="2000" dirty="0">
              <a:ea typeface="Times New Roman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09600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hr-HR" b="1" dirty="0"/>
              <a:t>ZADATAK </a:t>
            </a:r>
            <a:r>
              <a:rPr lang="hr-HR" dirty="0"/>
              <a:t>je put do cilja, odnosno sadržaj tog puta </a:t>
            </a:r>
          </a:p>
          <a:p>
            <a:pPr marL="1163638" lvl="2" indent="-3556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000" dirty="0"/>
              <a:t>analiza zadataka predstavlja način da se sagleda najbolji i najpogodniji put do cilja</a:t>
            </a:r>
          </a:p>
          <a:p>
            <a:pPr marL="1163638" lvl="2" indent="-3556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000" dirty="0"/>
              <a:t>ukupan zadatak sastavljen je od niza delimičnih zadataka i podzadataka</a:t>
            </a:r>
            <a:endParaRPr lang="en-U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</p:spTree>
    <p:extLst>
      <p:ext uri="{BB962C8B-B14F-4D97-AF65-F5344CB8AC3E}">
        <p14:creationId xmlns:p14="http://schemas.microsoft.com/office/powerpoint/2010/main" val="1752855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Zadatak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887200" cy="5334000"/>
          </a:xfrm>
        </p:spPr>
        <p:txBody>
          <a:bodyPr>
            <a:normAutofit/>
          </a:bodyPr>
          <a:lstStyle/>
          <a:p>
            <a:pPr marL="177800" lvl="2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dirty="0"/>
              <a:t>Svaki zadatak određuju sledeći elementi</a:t>
            </a:r>
            <a:r>
              <a:rPr lang="sr-Latn-RS" sz="1800" dirty="0"/>
              <a:t>:</a:t>
            </a:r>
          </a:p>
          <a:p>
            <a:pPr marL="698500" lvl="2" indent="-342900">
              <a:lnSpc>
                <a:spcPct val="17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hr-HR" b="1" dirty="0"/>
              <a:t>Faktori</a:t>
            </a:r>
            <a:r>
              <a:rPr lang="hr-HR" dirty="0"/>
              <a:t> izvršenja (nosioci zadatka)</a:t>
            </a:r>
          </a:p>
          <a:p>
            <a:pPr marL="1074738" lvl="1" indent="-17780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000" dirty="0">
                <a:latin typeface="Corbel" pitchFamily="34" charset="0"/>
              </a:rPr>
              <a:t>    subjekti (nosioci izvršenja)</a:t>
            </a:r>
            <a:endParaRPr lang="vi-VN" sz="2000" dirty="0">
              <a:latin typeface="Corbel" pitchFamily="34" charset="0"/>
            </a:endParaRPr>
          </a:p>
          <a:p>
            <a:pPr marL="1074738" lvl="1" indent="-17780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000" dirty="0">
                <a:latin typeface="Corbel" pitchFamily="34" charset="0"/>
              </a:rPr>
              <a:t>    </a:t>
            </a:r>
            <a:r>
              <a:rPr lang="vi-VN" sz="2000" dirty="0">
                <a:latin typeface="Corbel" pitchFamily="34" charset="0"/>
              </a:rPr>
              <a:t>radna sredstva</a:t>
            </a:r>
            <a:endParaRPr lang="sr-Latn-RS" sz="2000" dirty="0">
              <a:latin typeface="Corbel" pitchFamily="34" charset="0"/>
            </a:endParaRPr>
          </a:p>
          <a:p>
            <a:pPr marL="630238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698500" lvl="2" indent="-342900">
              <a:lnSpc>
                <a:spcPct val="17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hr-HR" b="1" dirty="0">
                <a:solidFill>
                  <a:prstClr val="black"/>
                </a:solidFill>
              </a:rPr>
              <a:t>Uslovi</a:t>
            </a:r>
            <a:r>
              <a:rPr lang="hr-HR" dirty="0">
                <a:solidFill>
                  <a:prstClr val="black"/>
                </a:solidFill>
              </a:rPr>
              <a:t>  izvršenja</a:t>
            </a:r>
            <a:endParaRPr lang="sr-Latn-RS" dirty="0"/>
          </a:p>
          <a:p>
            <a:pPr marL="1252538" lvl="2" indent="-355600">
              <a:spcBef>
                <a:spcPts val="0"/>
              </a:spcBef>
              <a:buClrTx/>
              <a:buSzPct val="80000"/>
              <a:buFont typeface="Arial" pitchFamily="34" charset="0"/>
              <a:buChar char="•"/>
              <a:tabLst>
                <a:tab pos="1252538" algn="l"/>
              </a:tabLst>
            </a:pPr>
            <a:r>
              <a:rPr lang="sr-Latn-RS" sz="2000" dirty="0">
                <a:latin typeface="Corbel" pitchFamily="34" charset="0"/>
              </a:rPr>
              <a:t> </a:t>
            </a:r>
            <a:r>
              <a:rPr lang="vi-VN" sz="2000" dirty="0">
                <a:latin typeface="Corbel" pitchFamily="34" charset="0"/>
              </a:rPr>
              <a:t>predmet (objekat) rada</a:t>
            </a:r>
            <a:endParaRPr lang="sr-Latn-RS" sz="2000" dirty="0">
              <a:latin typeface="Corbel" pitchFamily="34" charset="0"/>
            </a:endParaRPr>
          </a:p>
          <a:p>
            <a:pPr marL="1252538" lvl="1" indent="-355600">
              <a:spcBef>
                <a:spcPts val="0"/>
              </a:spcBef>
              <a:buClrTx/>
              <a:buSzPct val="80000"/>
              <a:buFont typeface="Arial" pitchFamily="34" charset="0"/>
              <a:buChar char="•"/>
              <a:tabLst>
                <a:tab pos="1252538" algn="l"/>
              </a:tabLst>
            </a:pPr>
            <a:r>
              <a:rPr lang="sr-Latn-RS" sz="2000" dirty="0">
                <a:latin typeface="Corbel" pitchFamily="34" charset="0"/>
              </a:rPr>
              <a:t> </a:t>
            </a:r>
            <a:r>
              <a:rPr lang="vi-VN" sz="2000" dirty="0">
                <a:latin typeface="Corbel" pitchFamily="34" charset="0"/>
              </a:rPr>
              <a:t>prostor</a:t>
            </a:r>
          </a:p>
          <a:p>
            <a:pPr marL="1252538" lvl="1" indent="-355600">
              <a:spcBef>
                <a:spcPts val="0"/>
              </a:spcBef>
              <a:buClrTx/>
              <a:buSzPct val="80000"/>
              <a:buFont typeface="Arial" pitchFamily="34" charset="0"/>
              <a:buChar char="•"/>
              <a:tabLst>
                <a:tab pos="1252538" algn="l"/>
              </a:tabLst>
            </a:pPr>
            <a:r>
              <a:rPr lang="sr-Latn-RS" sz="2000" dirty="0">
                <a:latin typeface="Corbel" pitchFamily="34" charset="0"/>
              </a:rPr>
              <a:t> </a:t>
            </a:r>
            <a:r>
              <a:rPr lang="vi-VN" sz="2000" dirty="0">
                <a:latin typeface="Corbel" pitchFamily="34" charset="0"/>
              </a:rPr>
              <a:t>vreme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200" dirty="0"/>
          </a:p>
          <a:p>
            <a:pPr marL="698500" lvl="2" indent="-342900">
              <a:lnSpc>
                <a:spcPct val="17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hr-HR" b="1" dirty="0">
                <a:solidFill>
                  <a:prstClr val="black"/>
                </a:solidFill>
              </a:rPr>
              <a:t>Sadržaj</a:t>
            </a:r>
            <a:r>
              <a:rPr lang="hr-HR" dirty="0">
                <a:solidFill>
                  <a:prstClr val="black"/>
                </a:solidFill>
              </a:rPr>
              <a:t>  izvršenja</a:t>
            </a:r>
            <a:endParaRPr lang="sr-Latn-RS" dirty="0"/>
          </a:p>
          <a:p>
            <a:pPr marL="973138" lvl="2" indent="-76200">
              <a:spcBef>
                <a:spcPts val="0"/>
              </a:spcBef>
              <a:buClrTx/>
              <a:buSzPct val="80000"/>
              <a:buFont typeface="Arial" pitchFamily="34" charset="0"/>
              <a:buChar char="•"/>
              <a:tabLst>
                <a:tab pos="444500" algn="l"/>
              </a:tabLst>
            </a:pPr>
            <a:r>
              <a:rPr lang="sr-Latn-RS" sz="2000" dirty="0">
                <a:latin typeface="Corbel" pitchFamily="34" charset="0"/>
              </a:rPr>
              <a:t>      </a:t>
            </a:r>
            <a:r>
              <a:rPr lang="vi-VN" sz="2000" dirty="0">
                <a:latin typeface="Corbel" pitchFamily="34" charset="0"/>
              </a:rPr>
              <a:t>proces izvršenja (radni proces)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4600" y="2438400"/>
            <a:ext cx="5029200" cy="377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949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Organizacija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734800" cy="5334000"/>
          </a:xfrm>
        </p:spPr>
        <p:txBody>
          <a:bodyPr>
            <a:normAutofit lnSpcReduction="10000"/>
          </a:bodyPr>
          <a:lstStyle/>
          <a:p>
            <a:pPr marL="541338" lvl="2" indent="-2746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200" dirty="0">
              <a:latin typeface="Corbel" pitchFamily="34" charset="0"/>
            </a:endParaRPr>
          </a:p>
          <a:p>
            <a:pPr marL="609600" lvl="2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vi-VN" dirty="0">
                <a:latin typeface="Corbel" pitchFamily="34" charset="0"/>
              </a:rPr>
              <a:t>Organizacij</a:t>
            </a:r>
            <a:r>
              <a:rPr lang="sr-Latn-RS" dirty="0">
                <a:latin typeface="Corbel" pitchFamily="34" charset="0"/>
              </a:rPr>
              <a:t>a</a:t>
            </a:r>
            <a:r>
              <a:rPr lang="vi-VN" dirty="0">
                <a:latin typeface="Corbel" pitchFamily="34" charset="0"/>
              </a:rPr>
              <a:t> TV produkcije </a:t>
            </a:r>
            <a:r>
              <a:rPr lang="sr-Latn-RS" dirty="0">
                <a:latin typeface="Corbel" pitchFamily="34" charset="0"/>
              </a:rPr>
              <a:t>- </a:t>
            </a:r>
            <a:r>
              <a:rPr lang="vi-VN" dirty="0">
                <a:latin typeface="Corbel" pitchFamily="34" charset="0"/>
              </a:rPr>
              <a:t>svesn</a:t>
            </a:r>
            <a:r>
              <a:rPr lang="sr-Latn-RS" dirty="0">
                <a:latin typeface="Corbel" pitchFamily="34" charset="0"/>
              </a:rPr>
              <a:t>a</a:t>
            </a:r>
            <a:r>
              <a:rPr lang="vi-VN" dirty="0">
                <a:latin typeface="Corbel" pitchFamily="34" charset="0"/>
              </a:rPr>
              <a:t> i svrsishodn</a:t>
            </a:r>
            <a:r>
              <a:rPr lang="sr-Latn-RS" dirty="0">
                <a:latin typeface="Corbel" pitchFamily="34" charset="0"/>
              </a:rPr>
              <a:t>a</a:t>
            </a:r>
            <a:r>
              <a:rPr lang="vi-VN" dirty="0">
                <a:latin typeface="Corbel" pitchFamily="34" charset="0"/>
              </a:rPr>
              <a:t> delatnost kombinovanja i usklađivanja </a:t>
            </a:r>
            <a:r>
              <a:rPr lang="vi-VN" b="1" dirty="0">
                <a:latin typeface="Corbel" pitchFamily="34" charset="0"/>
              </a:rPr>
              <a:t>tehničkih, finansijskih i kadrovskih </a:t>
            </a:r>
            <a:r>
              <a:rPr lang="vi-VN" dirty="0">
                <a:latin typeface="Corbel" pitchFamily="34" charset="0"/>
              </a:rPr>
              <a:t>faktora u harmoničnu celinu, kako bi ciljevi</a:t>
            </a:r>
            <a:r>
              <a:rPr lang="sr-Latn-RS" dirty="0">
                <a:latin typeface="Corbel" pitchFamily="34" charset="0"/>
              </a:rPr>
              <a:t> </a:t>
            </a:r>
            <a:r>
              <a:rPr lang="vi-VN" dirty="0">
                <a:latin typeface="Corbel" pitchFamily="34" charset="0"/>
              </a:rPr>
              <a:t>bili ostvareni na najoptimalniji način, uz najveći stepen ispoljavanja kreativnih sposobnosti svih koji u tome učestvuju</a:t>
            </a:r>
            <a:endParaRPr lang="sr-Latn-RS" dirty="0">
              <a:latin typeface="Corbel" pitchFamily="34" charset="0"/>
            </a:endParaRPr>
          </a:p>
          <a:p>
            <a:pPr marL="266700" lvl="2" indent="0" algn="just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1077913" lvl="2" indent="-269875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tehnički</a:t>
            </a:r>
            <a:r>
              <a:rPr lang="vi-VN" dirty="0">
                <a:latin typeface="Corbel" pitchFamily="34" charset="0"/>
              </a:rPr>
              <a:t> faktor </a:t>
            </a:r>
            <a:endParaRPr lang="sr-Latn-RS" dirty="0">
              <a:latin typeface="Corbel" pitchFamily="34" charset="0"/>
            </a:endParaRPr>
          </a:p>
          <a:p>
            <a:pPr marL="808038" lvl="2" indent="0" algn="just">
              <a:spcBef>
                <a:spcPts val="0"/>
              </a:spcBef>
              <a:buClrTx/>
              <a:buSzPct val="80000"/>
              <a:buNone/>
            </a:pPr>
            <a:r>
              <a:rPr lang="sr-Latn-RS" sz="1800" dirty="0">
                <a:latin typeface="Corbel" pitchFamily="34" charset="0"/>
              </a:rPr>
              <a:t>	   </a:t>
            </a:r>
            <a:r>
              <a:rPr lang="vi-VN" sz="2000" dirty="0">
                <a:latin typeface="Corbel" pitchFamily="34" charset="0"/>
              </a:rPr>
              <a:t>(pokrivanje tehnološkog procesa koji je uslovljen tehničkom </a:t>
            </a:r>
            <a:r>
              <a:rPr lang="vi-VN" sz="1600" dirty="0">
                <a:latin typeface="Corbel" pitchFamily="34" charset="0"/>
              </a:rPr>
              <a:t>bazom)</a:t>
            </a:r>
            <a:endParaRPr lang="sr-Latn-RS" sz="1600" dirty="0">
              <a:latin typeface="Corbel" pitchFamily="34" charset="0"/>
            </a:endParaRPr>
          </a:p>
          <a:p>
            <a:pPr marL="1077913" lvl="2" indent="-269875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sr-Latn-RS" sz="1400" dirty="0">
              <a:latin typeface="Corbel" pitchFamily="34" charset="0"/>
            </a:endParaRPr>
          </a:p>
          <a:p>
            <a:pPr marL="1077913" lvl="2" indent="-269875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finansijski</a:t>
            </a:r>
            <a:r>
              <a:rPr lang="vi-VN" dirty="0">
                <a:latin typeface="Corbel" pitchFamily="34" charset="0"/>
              </a:rPr>
              <a:t> faktor</a:t>
            </a:r>
            <a:endParaRPr lang="sr-Latn-RS" dirty="0">
              <a:latin typeface="Corbel" pitchFamily="34" charset="0"/>
            </a:endParaRPr>
          </a:p>
          <a:p>
            <a:pPr marL="1085850" lvl="2" indent="0" algn="just">
              <a:spcBef>
                <a:spcPts val="0"/>
              </a:spcBef>
              <a:buClrTx/>
              <a:buSzPct val="80000"/>
              <a:buNone/>
            </a:pPr>
            <a:r>
              <a:rPr lang="vi-VN" sz="2000" dirty="0">
                <a:latin typeface="Corbel" pitchFamily="34" charset="0"/>
              </a:rPr>
              <a:t>(potreba da se planirana proizvodnja ostvari u okviru raspoloživih sredstava - poštovanje donetih normativa za proizvodnju)</a:t>
            </a:r>
            <a:endParaRPr lang="sr-Latn-RS" sz="2000" dirty="0">
              <a:latin typeface="Corbel" pitchFamily="34" charset="0"/>
            </a:endParaRPr>
          </a:p>
          <a:p>
            <a:pPr marL="1077913" lvl="2" indent="-269875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sr-Latn-RS" sz="2000" dirty="0">
              <a:latin typeface="Corbel" pitchFamily="34" charset="0"/>
            </a:endParaRPr>
          </a:p>
          <a:p>
            <a:pPr marL="1077913" lvl="2" indent="-269875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kadrovski</a:t>
            </a:r>
            <a:r>
              <a:rPr lang="vi-VN" dirty="0">
                <a:latin typeface="Corbel" pitchFamily="34" charset="0"/>
              </a:rPr>
              <a:t> faktor</a:t>
            </a:r>
            <a:endParaRPr lang="sr-Latn-RS" dirty="0">
              <a:latin typeface="Corbel" pitchFamily="34" charset="0"/>
            </a:endParaRPr>
          </a:p>
          <a:p>
            <a:pPr marL="808038" lvl="2" indent="0" algn="just">
              <a:spcBef>
                <a:spcPts val="0"/>
              </a:spcBef>
              <a:buClrTx/>
              <a:buSzPct val="80000"/>
              <a:buNone/>
            </a:pPr>
            <a:r>
              <a:rPr lang="sr-Latn-RS" sz="1800" dirty="0">
                <a:latin typeface="Corbel" pitchFamily="34" charset="0"/>
              </a:rPr>
              <a:t>	  </a:t>
            </a:r>
            <a:r>
              <a:rPr lang="vi-VN" sz="1800" dirty="0">
                <a:latin typeface="Corbel" pitchFamily="34" charset="0"/>
              </a:rPr>
              <a:t> </a:t>
            </a:r>
            <a:r>
              <a:rPr lang="vi-VN" sz="2000" dirty="0">
                <a:latin typeface="Corbel" pitchFamily="34" charset="0"/>
              </a:rPr>
              <a:t>(usklađivanje velikog broja različitih profila, stepena stručnosti i kreativnosti)</a:t>
            </a:r>
            <a:endParaRPr lang="sr-Latn-RS" sz="2000" dirty="0">
              <a:latin typeface="Corbel" pitchFamily="34" charset="0"/>
            </a:endParaRPr>
          </a:p>
          <a:p>
            <a:pPr marL="1077976" lvl="2" indent="-457200" algn="just"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848432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11353800" cy="53340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98500" lvl="2" indent="-342900" algn="just" defTabSz="719138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ORGANIZACIJA</a:t>
            </a:r>
            <a:r>
              <a:rPr lang="vi-VN" dirty="0">
                <a:latin typeface="Corbel" pitchFamily="34" charset="0"/>
              </a:rPr>
              <a:t> generalizuje situacije i daje rešenja za sve moguće slučajeve</a:t>
            </a:r>
            <a:r>
              <a:rPr lang="sr-Latn-RS" dirty="0">
                <a:latin typeface="Corbel" pitchFamily="34" charset="0"/>
              </a:rPr>
              <a:t> – stvara okvir za realizaciju procesa rada i teži trajnom rešenju</a:t>
            </a:r>
          </a:p>
          <a:p>
            <a:pPr marL="630238" lvl="2" indent="-274638" algn="just" defTabSz="719138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630238" lvl="2" indent="-274638" algn="just" defTabSz="719138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698500" lvl="2" indent="-342900" algn="just" defTabSz="719138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DISPOZICIJA</a:t>
            </a:r>
            <a:r>
              <a:rPr lang="sr-Latn-RS" dirty="0">
                <a:latin typeface="Corbel" pitchFamily="34" charset="0"/>
              </a:rPr>
              <a:t> – pojedinačno odlučivanje, odvija se u okviru organizacije</a:t>
            </a:r>
          </a:p>
          <a:p>
            <a:pPr marL="355600" lvl="2" indent="0" algn="just" defTabSz="719138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355600" lvl="2" indent="0" algn="just" defTabSz="719138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698500" lvl="2" indent="-342900" algn="just" defTabSz="719138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b="1" dirty="0">
                <a:solidFill>
                  <a:srgbClr val="C00000"/>
                </a:solidFill>
              </a:rPr>
              <a:t>IMPROVIZACIJA</a:t>
            </a:r>
            <a:r>
              <a:rPr lang="sr-Latn-RS" dirty="0"/>
              <a:t> - otvoreno (provizorno), kratkoročno regulisanje strukture, improvizaciono rešenje u dugoročnom konceptu teži organizaciji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3466" y="4876800"/>
            <a:ext cx="4265068" cy="17526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Organizacija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7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Funkcije menadžmenta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658600" cy="5334000"/>
          </a:xfrm>
        </p:spPr>
        <p:txBody>
          <a:bodyPr>
            <a:normAutofit/>
          </a:bodyPr>
          <a:lstStyle/>
          <a:p>
            <a:pPr marL="781050" indent="-342900">
              <a:lnSpc>
                <a:spcPct val="150000"/>
              </a:lnSpc>
              <a:buClrTx/>
              <a:buFont typeface="Wingdings" pitchFamily="2" charset="2"/>
              <a:buChar char="ü"/>
            </a:pPr>
            <a:r>
              <a:rPr lang="hr-HR" sz="2200" dirty="0"/>
              <a:t> Istraživanje</a:t>
            </a:r>
            <a:endParaRPr lang="en-US" sz="2200" dirty="0"/>
          </a:p>
          <a:p>
            <a:pPr marL="781050" indent="-342900">
              <a:lnSpc>
                <a:spcPct val="150000"/>
              </a:lnSpc>
              <a:buClrTx/>
              <a:buFont typeface="Wingdings" pitchFamily="2" charset="2"/>
              <a:buChar char="ü"/>
            </a:pPr>
            <a:r>
              <a:rPr lang="hr-HR" sz="2200" dirty="0"/>
              <a:t>  Planiranje</a:t>
            </a:r>
            <a:endParaRPr lang="en-US" sz="2200" dirty="0"/>
          </a:p>
          <a:p>
            <a:pPr marL="781050" indent="-342900">
              <a:lnSpc>
                <a:spcPct val="150000"/>
              </a:lnSpc>
              <a:buClrTx/>
              <a:buFont typeface="Wingdings" pitchFamily="2" charset="2"/>
              <a:buChar char="ü"/>
            </a:pPr>
            <a:r>
              <a:rPr lang="hr-HR" sz="2200" dirty="0"/>
              <a:t>  Organizovanje</a:t>
            </a:r>
            <a:endParaRPr lang="en-US" sz="2200" dirty="0"/>
          </a:p>
          <a:p>
            <a:pPr marL="781050" indent="-342900">
              <a:lnSpc>
                <a:spcPct val="150000"/>
              </a:lnSpc>
              <a:buClrTx/>
              <a:buFont typeface="Wingdings" pitchFamily="2" charset="2"/>
              <a:buChar char="ü"/>
            </a:pPr>
            <a:r>
              <a:rPr lang="hr-HR" sz="2200" dirty="0"/>
              <a:t>  Izvršavanje</a:t>
            </a:r>
            <a:endParaRPr lang="en-US" sz="2200" dirty="0"/>
          </a:p>
          <a:p>
            <a:pPr marL="781050" indent="-342900">
              <a:lnSpc>
                <a:spcPct val="150000"/>
              </a:lnSpc>
              <a:buClrTx/>
              <a:buFont typeface="Wingdings" pitchFamily="2" charset="2"/>
              <a:buChar char="ü"/>
            </a:pPr>
            <a:r>
              <a:rPr lang="hr-HR" sz="2200" dirty="0"/>
              <a:t>  Kontrola</a:t>
            </a:r>
            <a:endParaRPr lang="en-US" sz="2200" dirty="0"/>
          </a:p>
          <a:p>
            <a:pPr marL="266700" lvl="2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u="sng" dirty="0">
              <a:latin typeface="Corbel" pitchFamily="34" charset="0"/>
            </a:endParaRPr>
          </a:p>
          <a:p>
            <a:pPr marL="896938" lvl="2" indent="-27622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ISTRAŽIVANJE</a:t>
            </a:r>
            <a:r>
              <a:rPr lang="vi-VN" dirty="0">
                <a:latin typeface="Corbel" pitchFamily="34" charset="0"/>
              </a:rPr>
              <a:t> podrazumeva sistematsko prikupljanje i analizu podataka</a:t>
            </a:r>
            <a:r>
              <a:rPr lang="sr-Latn-RS" dirty="0">
                <a:latin typeface="Corbel" pitchFamily="34" charset="0"/>
              </a:rPr>
              <a:t> (</a:t>
            </a:r>
            <a:r>
              <a:rPr lang="vi-VN" dirty="0">
                <a:latin typeface="Corbel" pitchFamily="34" charset="0"/>
              </a:rPr>
              <a:t>spoljašnje i unutrašnje okruženje</a:t>
            </a:r>
            <a:r>
              <a:rPr lang="sr-Latn-RS" dirty="0">
                <a:latin typeface="Corbel" pitchFamily="34" charset="0"/>
              </a:rPr>
              <a:t>)</a:t>
            </a:r>
            <a:r>
              <a:rPr lang="vi-VN" dirty="0">
                <a:latin typeface="Corbel" pitchFamily="34" charset="0"/>
              </a:rPr>
              <a:t>. Istraž</a:t>
            </a:r>
            <a:r>
              <a:rPr lang="sr-Latn-RS" dirty="0">
                <a:latin typeface="Corbel" pitchFamily="34" charset="0"/>
              </a:rPr>
              <a:t>uje mogućnosti i pretnje </a:t>
            </a:r>
            <a:r>
              <a:rPr lang="vi-VN" dirty="0">
                <a:latin typeface="Corbel" pitchFamily="34" charset="0"/>
              </a:rPr>
              <a:t>spoljašnog okruženja </a:t>
            </a:r>
            <a:r>
              <a:rPr lang="sr-Latn-RS" dirty="0">
                <a:latin typeface="Corbel" pitchFamily="34" charset="0"/>
              </a:rPr>
              <a:t>i snage i slabosti </a:t>
            </a:r>
            <a:r>
              <a:rPr lang="vi-VN" dirty="0">
                <a:latin typeface="Corbel" pitchFamily="34" charset="0"/>
              </a:rPr>
              <a:t>unutrašnjeg okruženja</a:t>
            </a: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896938" lvl="2" indent="-27622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PLANIRANJE</a:t>
            </a:r>
            <a:r>
              <a:rPr lang="vi-VN" dirty="0">
                <a:latin typeface="Corbel" pitchFamily="34" charset="0"/>
              </a:rPr>
              <a:t> </a:t>
            </a:r>
            <a:r>
              <a:rPr lang="sr-Latn-RS" dirty="0">
                <a:latin typeface="Corbel" pitchFamily="34" charset="0"/>
              </a:rPr>
              <a:t>na osnovu</a:t>
            </a:r>
            <a:r>
              <a:rPr lang="vi-VN" dirty="0">
                <a:latin typeface="Corbel" pitchFamily="34" charset="0"/>
              </a:rPr>
              <a:t> rezultat</a:t>
            </a:r>
            <a:r>
              <a:rPr lang="sr-Latn-RS" dirty="0">
                <a:latin typeface="Corbel" pitchFamily="34" charset="0"/>
              </a:rPr>
              <a:t>a</a:t>
            </a:r>
            <a:r>
              <a:rPr lang="vi-VN" dirty="0">
                <a:latin typeface="Corbel" pitchFamily="34" charset="0"/>
              </a:rPr>
              <a:t> istraživanja</a:t>
            </a:r>
            <a:r>
              <a:rPr lang="sr-Latn-RS" dirty="0">
                <a:latin typeface="Corbel" pitchFamily="34" charset="0"/>
              </a:rPr>
              <a:t> </a:t>
            </a:r>
            <a:r>
              <a:rPr lang="vi-VN" dirty="0">
                <a:latin typeface="Corbel" pitchFamily="34" charset="0"/>
              </a:rPr>
              <a:t>utvrđ</a:t>
            </a:r>
            <a:r>
              <a:rPr lang="sr-Latn-RS" dirty="0">
                <a:latin typeface="Corbel" pitchFamily="34" charset="0"/>
              </a:rPr>
              <a:t>uje</a:t>
            </a:r>
            <a:r>
              <a:rPr lang="vi-VN" dirty="0">
                <a:latin typeface="Corbel" pitchFamily="34" charset="0"/>
              </a:rPr>
              <a:t> buduć</a:t>
            </a:r>
            <a:r>
              <a:rPr lang="sr-Latn-RS" dirty="0">
                <a:latin typeface="Corbel" pitchFamily="34" charset="0"/>
              </a:rPr>
              <a:t>e</a:t>
            </a:r>
            <a:r>
              <a:rPr lang="vi-VN" dirty="0">
                <a:latin typeface="Corbel" pitchFamily="34" charset="0"/>
              </a:rPr>
              <a:t> ciljev</a:t>
            </a:r>
            <a:r>
              <a:rPr lang="sr-Latn-RS" dirty="0">
                <a:latin typeface="Corbel" pitchFamily="34" charset="0"/>
              </a:rPr>
              <a:t>e, hijerarhiju ciljeva (</a:t>
            </a:r>
            <a:r>
              <a:rPr lang="vi-VN" dirty="0">
                <a:latin typeface="Corbel" pitchFamily="34" charset="0"/>
              </a:rPr>
              <a:t>svaki cilj je deo višeg ukupnog cilja</a:t>
            </a:r>
            <a:r>
              <a:rPr lang="sr-Latn-RS" dirty="0">
                <a:latin typeface="Corbel" pitchFamily="34" charset="0"/>
              </a:rPr>
              <a:t>)</a:t>
            </a:r>
            <a:r>
              <a:rPr lang="vi-VN" dirty="0">
                <a:latin typeface="Corbel" pitchFamily="34" charset="0"/>
              </a:rPr>
              <a:t> i način</a:t>
            </a:r>
            <a:r>
              <a:rPr lang="sr-Latn-RS" dirty="0">
                <a:latin typeface="Corbel" pitchFamily="34" charset="0"/>
              </a:rPr>
              <a:t>e</a:t>
            </a:r>
            <a:r>
              <a:rPr lang="vi-VN" dirty="0">
                <a:latin typeface="Corbel" pitchFamily="34" charset="0"/>
              </a:rPr>
              <a:t> za njihovo ostvarenje</a:t>
            </a:r>
            <a:endParaRPr lang="en-US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1683" y="1752600"/>
            <a:ext cx="4583907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254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5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Funkcije menadžmenta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811000" cy="53340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266700" lvl="2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i="1" u="sng" dirty="0">
              <a:latin typeface="Corbel" pitchFamily="34" charset="0"/>
            </a:endParaRPr>
          </a:p>
          <a:p>
            <a:pPr marL="985838" lvl="2" indent="-36512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ORGANIZOVANJE</a:t>
            </a:r>
            <a:r>
              <a:rPr lang="vi-VN" dirty="0">
                <a:latin typeface="Corbel" pitchFamily="34" charset="0"/>
              </a:rPr>
              <a:t> usklađuj</a:t>
            </a:r>
            <a:r>
              <a:rPr lang="sr-Latn-RS" dirty="0">
                <a:latin typeface="Corbel" pitchFamily="34" charset="0"/>
              </a:rPr>
              <a:t>e</a:t>
            </a:r>
            <a:r>
              <a:rPr lang="vi-VN" dirty="0">
                <a:latin typeface="Corbel" pitchFamily="34" charset="0"/>
              </a:rPr>
              <a:t> element</a:t>
            </a:r>
            <a:r>
              <a:rPr lang="sr-Latn-RS" dirty="0">
                <a:latin typeface="Corbel" pitchFamily="34" charset="0"/>
              </a:rPr>
              <a:t>e</a:t>
            </a:r>
            <a:r>
              <a:rPr lang="vi-VN" dirty="0">
                <a:latin typeface="Corbel" pitchFamily="34" charset="0"/>
              </a:rPr>
              <a:t> procesa rada, materijalni i ljudski faktori u odnosu na konkretan zadatak. </a:t>
            </a:r>
            <a:r>
              <a:rPr lang="sr-Latn-RS" dirty="0">
                <a:latin typeface="Corbel" pitchFamily="34" charset="0"/>
              </a:rPr>
              <a:t>I</a:t>
            </a:r>
            <a:r>
              <a:rPr lang="vi-VN" dirty="0">
                <a:latin typeface="Corbel" pitchFamily="34" charset="0"/>
              </a:rPr>
              <a:t>ma za cilj da obezbedi uslove za izvršenje zadatka, njegovo delegiranje i komunikaciju</a:t>
            </a:r>
            <a:r>
              <a:rPr lang="sr-Latn-RS" dirty="0">
                <a:latin typeface="Corbel" pitchFamily="34" charset="0"/>
              </a:rPr>
              <a:t> - </a:t>
            </a:r>
            <a:r>
              <a:rPr lang="vi-VN" dirty="0">
                <a:latin typeface="Corbel" pitchFamily="34" charset="0"/>
              </a:rPr>
              <a:t>obezbeđuje funkcionisanje na relaciji: </a:t>
            </a:r>
            <a:r>
              <a:rPr lang="vi-VN" b="1" i="1" dirty="0">
                <a:latin typeface="Corbel" pitchFamily="34" charset="0"/>
              </a:rPr>
              <a:t>istraživanje-planiranje-izvršavanje</a:t>
            </a:r>
            <a:endParaRPr lang="sr-Latn-RS" b="1" i="1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985838" lvl="2" indent="-36512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IZVRŠAVANJE</a:t>
            </a:r>
            <a:r>
              <a:rPr lang="vi-VN" dirty="0">
                <a:latin typeface="Corbel" pitchFamily="34" charset="0"/>
              </a:rPr>
              <a:t> obuhvata skup definisanih poslova kojim se ostvaruju zadaci i ciljevi</a:t>
            </a:r>
            <a:endParaRPr lang="sr-Latn-RS" dirty="0">
              <a:latin typeface="Corbel" pitchFamily="34" charset="0"/>
            </a:endParaRPr>
          </a:p>
          <a:p>
            <a:pPr marL="1077976" lvl="2" indent="-457200" algn="just"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1400" b="1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b="1" dirty="0">
              <a:latin typeface="Corbel" pitchFamily="34" charset="0"/>
            </a:endParaRPr>
          </a:p>
          <a:p>
            <a:pPr marL="985838" lvl="2" indent="-36512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KONTROLA</a:t>
            </a:r>
            <a:r>
              <a:rPr lang="vi-VN" dirty="0">
                <a:latin typeface="Corbel" pitchFamily="34" charset="0"/>
              </a:rPr>
              <a:t> ima za cilj sagledavanje i ocenjivanje izvršenih zadataka. </a:t>
            </a:r>
            <a:r>
              <a:rPr lang="sr-Latn-RS" dirty="0">
                <a:latin typeface="Corbel" pitchFamily="34" charset="0"/>
              </a:rPr>
              <a:t>Otkriva </a:t>
            </a:r>
            <a:r>
              <a:rPr lang="vi-VN" dirty="0">
                <a:latin typeface="Corbel" pitchFamily="34" charset="0"/>
              </a:rPr>
              <a:t>odstupanja od utvrđenog plana, </a:t>
            </a:r>
            <a:r>
              <a:rPr lang="sr-Latn-RS" dirty="0">
                <a:latin typeface="Corbel" pitchFamily="34" charset="0"/>
              </a:rPr>
              <a:t>ukazuje </a:t>
            </a:r>
            <a:r>
              <a:rPr lang="vi-VN" dirty="0">
                <a:latin typeface="Corbel" pitchFamily="34" charset="0"/>
              </a:rPr>
              <a:t>na mere za njihovo otklanjanje, </a:t>
            </a:r>
            <a:r>
              <a:rPr lang="sr-Latn-RS" dirty="0">
                <a:latin typeface="Corbel" pitchFamily="34" charset="0"/>
              </a:rPr>
              <a:t>po potrebi </a:t>
            </a:r>
            <a:r>
              <a:rPr lang="vi-VN" dirty="0">
                <a:latin typeface="Corbel" pitchFamily="34" charset="0"/>
              </a:rPr>
              <a:t>nastala odstupanja zadrž</a:t>
            </a:r>
            <a:r>
              <a:rPr lang="sr-Latn-RS" dirty="0">
                <a:latin typeface="Corbel" pitchFamily="34" charset="0"/>
              </a:rPr>
              <a:t>ava</a:t>
            </a:r>
            <a:r>
              <a:rPr lang="vi-VN" dirty="0">
                <a:latin typeface="Corbel" pitchFamily="34" charset="0"/>
              </a:rPr>
              <a:t> u dopuštenim okvirima.</a:t>
            </a:r>
            <a:endParaRPr lang="sr-Latn-RS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935212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Funkcije menadžmenta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963400" cy="5334000"/>
          </a:xfrm>
        </p:spPr>
        <p:txBody>
          <a:bodyPr>
            <a:normAutofit fontScale="85000" lnSpcReduction="20000"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600" dirty="0">
              <a:latin typeface="Corbel" pitchFamily="34" charset="0"/>
            </a:endParaRPr>
          </a:p>
          <a:p>
            <a:pPr marL="1077976" lvl="2" indent="-457200" algn="just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vi-VN" sz="2600" dirty="0">
                <a:latin typeface="Corbel" pitchFamily="34" charset="0"/>
              </a:rPr>
              <a:t>TV menadžment predstavlja određen sistem i ima svoju strukturu koja se sastoji od nekoliko nivoa</a:t>
            </a:r>
            <a:r>
              <a:rPr lang="sr-Latn-RS" sz="2600" dirty="0">
                <a:latin typeface="Corbel" pitchFamily="34" charset="0"/>
              </a:rPr>
              <a:t>:</a:t>
            </a: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600" dirty="0">
              <a:latin typeface="Corbel" pitchFamily="34" charset="0"/>
            </a:endParaRPr>
          </a:p>
          <a:p>
            <a:pPr marL="1639888" lvl="3" indent="-342900" algn="just">
              <a:lnSpc>
                <a:spcPct val="16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STRATEŠKI</a:t>
            </a:r>
          </a:p>
          <a:p>
            <a:pPr marL="1639888" lvl="3" indent="-342900" algn="just">
              <a:lnSpc>
                <a:spcPct val="16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KOORDINACIONI</a:t>
            </a:r>
          </a:p>
          <a:p>
            <a:pPr marL="1639888" lvl="3" indent="-342900" algn="just">
              <a:lnSpc>
                <a:spcPct val="16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OPERATIVNI</a:t>
            </a: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1077976" lvl="2" indent="-4572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600" dirty="0">
              <a:latin typeface="Corbel" pitchFamily="34" charset="0"/>
            </a:endParaRPr>
          </a:p>
          <a:p>
            <a:pPr marL="1077976" lvl="2" indent="-4572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pt-BR" sz="2800" dirty="0">
                <a:latin typeface="Corbel" pitchFamily="34" charset="0"/>
              </a:rPr>
              <a:t>Podela </a:t>
            </a:r>
            <a:r>
              <a:rPr lang="sr-Latn-RS" sz="2800" dirty="0">
                <a:latin typeface="Corbel" pitchFamily="34" charset="0"/>
              </a:rPr>
              <a:t>je </a:t>
            </a:r>
            <a:r>
              <a:rPr lang="pt-BR" sz="2800" dirty="0">
                <a:latin typeface="Corbel" pitchFamily="34" charset="0"/>
              </a:rPr>
              <a:t>uslovljena</a:t>
            </a:r>
            <a:r>
              <a:rPr lang="sr-Latn-RS" sz="2800" dirty="0">
                <a:latin typeface="Corbel" pitchFamily="34" charset="0"/>
              </a:rPr>
              <a:t>:</a:t>
            </a: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500" b="1" dirty="0">
              <a:latin typeface="Corbel" pitchFamily="34" charset="0"/>
            </a:endParaRPr>
          </a:p>
          <a:p>
            <a:pPr marL="1793875" lvl="2" indent="176213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hijerarhijsk</a:t>
            </a:r>
            <a:r>
              <a:rPr lang="sr-Latn-RS" dirty="0">
                <a:latin typeface="Corbel" pitchFamily="34" charset="0"/>
              </a:rPr>
              <a:t>im</a:t>
            </a:r>
            <a:r>
              <a:rPr lang="vi-VN" dirty="0">
                <a:latin typeface="Corbel" pitchFamily="34" charset="0"/>
              </a:rPr>
              <a:t> pozicioniranj</a:t>
            </a:r>
            <a:r>
              <a:rPr lang="sr-Latn-RS" dirty="0">
                <a:latin typeface="Corbel" pitchFamily="34" charset="0"/>
              </a:rPr>
              <a:t>em</a:t>
            </a:r>
          </a:p>
          <a:p>
            <a:pPr marL="1793875" lvl="2" indent="176213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dominantno</a:t>
            </a:r>
            <a:r>
              <a:rPr lang="sr-Latn-RS" dirty="0">
                <a:latin typeface="Corbel" pitchFamily="34" charset="0"/>
              </a:rPr>
              <a:t>šću</a:t>
            </a:r>
            <a:r>
              <a:rPr lang="vi-VN" dirty="0">
                <a:latin typeface="Corbel" pitchFamily="34" charset="0"/>
              </a:rPr>
              <a:t> pojedinih funkcija</a:t>
            </a:r>
            <a:endParaRPr lang="sr-Latn-RS" dirty="0">
              <a:latin typeface="Corbel" pitchFamily="34" charset="0"/>
            </a:endParaRPr>
          </a:p>
          <a:p>
            <a:pPr marL="1793875" lvl="2" indent="176213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stepen</a:t>
            </a:r>
            <a:r>
              <a:rPr lang="sr-Latn-RS" dirty="0">
                <a:latin typeface="Corbel" pitchFamily="34" charset="0"/>
              </a:rPr>
              <a:t>om</a:t>
            </a:r>
            <a:r>
              <a:rPr lang="vi-VN" dirty="0">
                <a:latin typeface="Corbel" pitchFamily="34" charset="0"/>
              </a:rPr>
              <a:t> odgovorno</a:t>
            </a:r>
            <a:r>
              <a:rPr lang="sr-Latn-RS" dirty="0">
                <a:latin typeface="Corbel" pitchFamily="34" charset="0"/>
              </a:rPr>
              <a:t>šću</a:t>
            </a:r>
          </a:p>
          <a:p>
            <a:pPr marL="1793875" lvl="2" indent="176213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vrstama odluka za odvijanje određenih funkcija</a:t>
            </a:r>
            <a:endParaRPr lang="sr-Latn-RS" dirty="0">
              <a:latin typeface="Corbel" pitchFamily="34" charset="0"/>
            </a:endParaRPr>
          </a:p>
          <a:p>
            <a:pPr marL="1793875" lvl="2" indent="176213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vremenu trajanja pojedinih funkcija</a:t>
            </a:r>
            <a:endParaRPr lang="sr-Latn-RS" dirty="0">
              <a:latin typeface="Corbel" pitchFamily="34" charset="0"/>
            </a:endParaRPr>
          </a:p>
          <a:p>
            <a:pPr marL="1793875" lvl="2" indent="176213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vrstama ciljeva prema kojima su funkcije usmerene</a:t>
            </a:r>
            <a:endParaRPr lang="sr-Latn-RS" dirty="0">
              <a:latin typeface="Corbel" pitchFamily="34" charset="0"/>
            </a:endParaRPr>
          </a:p>
          <a:p>
            <a:pPr marL="1077976" lvl="2" indent="-457200" algn="just"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2000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0400" y="2286000"/>
            <a:ext cx="4130940" cy="2795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263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1451</TotalTime>
  <Words>574</Words>
  <Application>Microsoft Office PowerPoint</Application>
  <PresentationFormat>Widescreen</PresentationFormat>
  <Paragraphs>123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Corbel</vt:lpstr>
      <vt:lpstr>Times New Roman</vt:lpstr>
      <vt:lpstr>Wingdings</vt:lpstr>
      <vt:lpstr>Wingdings 2</vt:lpstr>
      <vt:lpstr>Wingdings 3</vt:lpstr>
      <vt:lpstr>Module</vt:lpstr>
      <vt:lpstr>ORGANIZACIJA  - CILJEVI - ZADACI</vt:lpstr>
      <vt:lpstr>Organizacija – cilj - zadatak</vt:lpstr>
      <vt:lpstr>Organizacija – cilj - zadatak</vt:lpstr>
      <vt:lpstr>Zadatak </vt:lpstr>
      <vt:lpstr>Organizacija</vt:lpstr>
      <vt:lpstr>Organizacija</vt:lpstr>
      <vt:lpstr>Funkcije menadžmenta</vt:lpstr>
      <vt:lpstr>Funkcije menadžmenta</vt:lpstr>
      <vt:lpstr>Funkcije menadžmenta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409</cp:revision>
  <dcterms:created xsi:type="dcterms:W3CDTF">2006-08-16T00:00:00Z</dcterms:created>
  <dcterms:modified xsi:type="dcterms:W3CDTF">2024-08-04T09:58:51Z</dcterms:modified>
</cp:coreProperties>
</file>