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  <p:sldMasterId id="2147483780" r:id="rId2"/>
  </p:sldMasterIdLst>
  <p:notesMasterIdLst>
    <p:notesMasterId r:id="rId17"/>
  </p:notesMasterIdLst>
  <p:sldIdLst>
    <p:sldId id="256" r:id="rId3"/>
    <p:sldId id="285" r:id="rId4"/>
    <p:sldId id="284" r:id="rId5"/>
    <p:sldId id="282" r:id="rId6"/>
    <p:sldId id="334" r:id="rId7"/>
    <p:sldId id="297" r:id="rId8"/>
    <p:sldId id="320" r:id="rId9"/>
    <p:sldId id="332" r:id="rId10"/>
    <p:sldId id="333" r:id="rId11"/>
    <p:sldId id="322" r:id="rId12"/>
    <p:sldId id="283" r:id="rId13"/>
    <p:sldId id="287" r:id="rId14"/>
    <p:sldId id="288" r:id="rId15"/>
    <p:sldId id="323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34555" autoAdjust="0"/>
    <p:restoredTop sz="94622" autoAdjust="0"/>
  </p:normalViewPr>
  <p:slideViewPr>
    <p:cSldViewPr>
      <p:cViewPr varScale="1">
        <p:scale>
          <a:sx n="100" d="100"/>
          <a:sy n="100" d="100"/>
        </p:scale>
        <p:origin x="114" y="12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.xlsx"/><Relationship Id="rId1" Type="http://schemas.openxmlformats.org/officeDocument/2006/relationships/themeOverride" Target="../theme/themeOverrid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42"/>
    </mc:Choice>
    <mc:Fallback>
      <c:style val="4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/>
            </a:pPr>
            <a:r>
              <a:rPr lang="sr-Latn-RS" sz="2400" dirty="0"/>
              <a:t>ZASTUPLJENOST</a:t>
            </a:r>
            <a:endParaRPr lang="en-US" sz="2400" dirty="0"/>
          </a:p>
        </c:rich>
      </c:tx>
      <c:overlay val="0"/>
    </c:title>
    <c:autoTitleDeleted val="0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explosion val="1"/>
            <c:spPr>
              <a:solidFill>
                <a:srgbClr val="FF0000"/>
              </a:solidFill>
            </c:spPr>
            <c:extLst>
              <c:ext xmlns:c16="http://schemas.microsoft.com/office/drawing/2014/chart" uri="{C3380CC4-5D6E-409C-BE32-E72D297353CC}">
                <c16:uniqueId val="{00000001-34FD-467C-A111-6D1A74B83667}"/>
              </c:ext>
            </c:extLst>
          </c:dPt>
          <c:dPt>
            <c:idx val="1"/>
            <c:bubble3D val="0"/>
            <c:spPr>
              <a:solidFill>
                <a:srgbClr val="FFFF00"/>
              </a:solidFill>
            </c:spPr>
            <c:extLst>
              <c:ext xmlns:c16="http://schemas.microsoft.com/office/drawing/2014/chart" uri="{C3380CC4-5D6E-409C-BE32-E72D297353CC}">
                <c16:uniqueId val="{00000003-34FD-467C-A111-6D1A74B83667}"/>
              </c:ext>
            </c:extLst>
          </c:dPt>
          <c:dPt>
            <c:idx val="2"/>
            <c:bubble3D val="0"/>
            <c:spPr>
              <a:solidFill>
                <a:srgbClr val="00B0F0"/>
              </a:solidFill>
            </c:spPr>
            <c:extLst>
              <c:ext xmlns:c16="http://schemas.microsoft.com/office/drawing/2014/chart" uri="{C3380CC4-5D6E-409C-BE32-E72D297353CC}">
                <c16:uniqueId val="{00000005-34FD-467C-A111-6D1A74B83667}"/>
              </c:ext>
            </c:extLst>
          </c:dPt>
          <c:dPt>
            <c:idx val="3"/>
            <c:bubble3D val="0"/>
            <c:spPr>
              <a:solidFill>
                <a:srgbClr val="60B5CC">
                  <a:lumMod val="40000"/>
                  <a:lumOff val="60000"/>
                </a:srgbClr>
              </a:solidFill>
            </c:spPr>
            <c:extLst>
              <c:ext xmlns:c16="http://schemas.microsoft.com/office/drawing/2014/chart" uri="{C3380CC4-5D6E-409C-BE32-E72D297353CC}">
                <c16:uniqueId val="{00000007-34FD-467C-A111-6D1A74B83667}"/>
              </c:ext>
            </c:extLst>
          </c:dPt>
          <c:dLbls>
            <c:dLbl>
              <c:idx val="0"/>
              <c:layout>
                <c:manualLayout>
                  <c:x val="-0.1382197190628949"/>
                  <c:y val="-2.2505309691470448E-2"/>
                </c:manualLayout>
              </c:layout>
              <c:spPr/>
              <c:txPr>
                <a:bodyPr/>
                <a:lstStyle/>
                <a:p>
                  <a:pPr>
                    <a:defRPr sz="2400" b="1">
                      <a:solidFill>
                        <a:schemeClr val="bg1"/>
                      </a:solidFill>
                    </a:defRPr>
                  </a:pPr>
                  <a:endParaRPr lang="en-US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34FD-467C-A111-6D1A74B83667}"/>
                </c:ext>
              </c:extLst>
            </c:dLbl>
            <c:dLbl>
              <c:idx val="1"/>
              <c:layout>
                <c:manualLayout>
                  <c:x val="7.9673981724506654E-2"/>
                  <c:y val="-0.15804516885629516"/>
                </c:manualLayout>
              </c:layout>
              <c:spPr/>
              <c:txPr>
                <a:bodyPr/>
                <a:lstStyle/>
                <a:p>
                  <a:pPr>
                    <a:defRPr sz="2400" b="1">
                      <a:solidFill>
                        <a:schemeClr val="tx1"/>
                      </a:solidFill>
                    </a:defRPr>
                  </a:pPr>
                  <a:endParaRPr lang="en-US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34FD-467C-A111-6D1A74B83667}"/>
                </c:ext>
              </c:extLst>
            </c:dLbl>
            <c:dLbl>
              <c:idx val="2"/>
              <c:layout>
                <c:manualLayout>
                  <c:x val="0.10676812967823467"/>
                  <c:y val="2.3328271337393739E-2"/>
                </c:manualLayout>
              </c:layout>
              <c:spPr/>
              <c:txPr>
                <a:bodyPr/>
                <a:lstStyle/>
                <a:p>
                  <a:pPr>
                    <a:defRPr sz="2400" b="1">
                      <a:solidFill>
                        <a:schemeClr val="tx1"/>
                      </a:solidFill>
                    </a:defRPr>
                  </a:pPr>
                  <a:endParaRPr lang="en-US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34FD-467C-A111-6D1A74B83667}"/>
                </c:ext>
              </c:extLst>
            </c:dLbl>
            <c:dLbl>
              <c:idx val="3"/>
              <c:layout>
                <c:manualLayout>
                  <c:x val="7.1285724701079037E-2"/>
                  <c:y val="0.15578532093234398"/>
                </c:manualLayout>
              </c:layout>
              <c:spPr/>
              <c:txPr>
                <a:bodyPr/>
                <a:lstStyle/>
                <a:p>
                  <a:pPr>
                    <a:defRPr sz="2400" b="1">
                      <a:solidFill>
                        <a:schemeClr val="tx1"/>
                      </a:solidFill>
                    </a:defRPr>
                  </a:pPr>
                  <a:endParaRPr lang="en-US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34FD-467C-A111-6D1A74B8366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400">
                    <a:solidFill>
                      <a:schemeClr val="tx1"/>
                    </a:solidFill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usmeni ispit</c:v>
                </c:pt>
                <c:pt idx="1">
                  <c:v>seminarski/kolokvijum</c:v>
                </c:pt>
                <c:pt idx="2">
                  <c:v>predavanja</c:v>
                </c:pt>
                <c:pt idx="3">
                  <c:v>zadaci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50</c:v>
                </c:pt>
                <c:pt idx="1">
                  <c:v>20</c:v>
                </c:pt>
                <c:pt idx="2">
                  <c:v>15</c:v>
                </c:pt>
                <c:pt idx="3">
                  <c:v>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34FD-467C-A111-6D1A74B83667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  <c:spPr>
        <a:solidFill>
          <a:schemeClr val="tx1"/>
        </a:solidFill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2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6925B0-922F-4828-84EB-0DF837AA9F0B}" type="datetimeFigureOut">
              <a:rPr lang="en-US" smtClean="0"/>
              <a:t>07-Aug-24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CB385E-408D-4944-8CAD-49125B1CF0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93667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CB385E-408D-4944-8CAD-49125B1CF0DC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73253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1" y="0"/>
            <a:ext cx="12191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3355848"/>
            <a:ext cx="107696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1828800"/>
            <a:ext cx="107696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07-Aug-24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0" y="5128334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07-Aug-24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invGray">
          <a:xfrm>
            <a:off x="8798560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8" name="Rectangle 7"/>
          <p:cNvSpPr/>
          <p:nvPr/>
        </p:nvSpPr>
        <p:spPr bwMode="ltGray">
          <a:xfrm>
            <a:off x="8863584" y="0"/>
            <a:ext cx="33528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274641"/>
            <a:ext cx="254000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304801"/>
            <a:ext cx="80264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07-Aug-24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520796" y="6377460"/>
            <a:ext cx="5115205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1" y="0"/>
            <a:ext cx="12191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3355848"/>
            <a:ext cx="107696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1828800"/>
            <a:ext cx="107696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07-Aug-24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10" name="Rectangle 9"/>
          <p:cNvSpPr/>
          <p:nvPr/>
        </p:nvSpPr>
        <p:spPr bwMode="invGray">
          <a:xfrm>
            <a:off x="0" y="5128334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637994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55448"/>
            <a:ext cx="10972800" cy="1252728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07-Aug-24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522831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1"/>
            <a:ext cx="12192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 bwMode="invGray">
          <a:xfrm>
            <a:off x="0" y="2602520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9744" y="118872"/>
            <a:ext cx="10684256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87552" y="1828800"/>
            <a:ext cx="10696448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07-Aug-24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471979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773936"/>
            <a:ext cx="53848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773936"/>
            <a:ext cx="53848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07-Aug-24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102768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98988"/>
            <a:ext cx="5386917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449512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698988"/>
            <a:ext cx="5389033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449512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07-Aug-24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312858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07-Aug-24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422188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07-Aug-24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500459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784" y="152400"/>
            <a:ext cx="3364992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25837" y="1743134"/>
            <a:ext cx="7894188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3784" y="1730018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07-Aug-24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12" name="Rectangle 11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76157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55448"/>
            <a:ext cx="10972800" cy="1252728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07-Aug-24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155448"/>
            <a:ext cx="3366867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71741" y="1484808"/>
            <a:ext cx="8329863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9456" y="1728216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19456" y="1170432"/>
            <a:ext cx="3364992" cy="201168"/>
          </a:xfrm>
        </p:spPr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07-Aug-24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47744" y="1170432"/>
            <a:ext cx="6925056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en-US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1119104" y="1170432"/>
            <a:ext cx="978485" cy="201168"/>
          </a:xfrm>
        </p:spPr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396633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07-Aug-24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044904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invGray">
          <a:xfrm>
            <a:off x="8798560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 bwMode="ltGray">
          <a:xfrm>
            <a:off x="8863584" y="0"/>
            <a:ext cx="33528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274641"/>
            <a:ext cx="254000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304801"/>
            <a:ext cx="80264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07-Aug-24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520796" y="6377460"/>
            <a:ext cx="5115205" cy="365125"/>
          </a:xfrm>
        </p:spPr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31917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1"/>
            <a:ext cx="12192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12" name="Rectangle 11"/>
          <p:cNvSpPr/>
          <p:nvPr/>
        </p:nvSpPr>
        <p:spPr bwMode="invGray">
          <a:xfrm>
            <a:off x="0" y="2602520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9744" y="118872"/>
            <a:ext cx="10684256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87552" y="1828800"/>
            <a:ext cx="10696448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07-Aug-24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773936"/>
            <a:ext cx="53848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773936"/>
            <a:ext cx="53848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07-Aug-24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98988"/>
            <a:ext cx="5386917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449512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698988"/>
            <a:ext cx="5389033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449512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07-Aug-24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07-Aug-24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07-Aug-24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784" y="152400"/>
            <a:ext cx="3364992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25837" y="1743134"/>
            <a:ext cx="7894188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3784" y="1730018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07-Aug-24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Rectangle 11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155448"/>
            <a:ext cx="3366867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71741" y="1484808"/>
            <a:ext cx="8329863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9456" y="1728216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19456" y="1170432"/>
            <a:ext cx="3364992" cy="201168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07-Aug-24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47744" y="1170432"/>
            <a:ext cx="6925056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1119104" y="1170432"/>
            <a:ext cx="978485" cy="201168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invGray">
          <a:xfrm>
            <a:off x="0" y="1435895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7" name="Rectangle 6"/>
          <p:cNvSpPr/>
          <p:nvPr/>
        </p:nvSpPr>
        <p:spPr bwMode="ltGray">
          <a:xfrm>
            <a:off x="1" y="1"/>
            <a:ext cx="12191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109728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775192"/>
            <a:ext cx="109728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476999"/>
            <a:ext cx="28448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07-Aug-24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20796" y="6476999"/>
            <a:ext cx="7343625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39195" y="6476999"/>
            <a:ext cx="978485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invGray">
          <a:xfrm>
            <a:off x="0" y="1435895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7" name="Rectangle 6"/>
          <p:cNvSpPr/>
          <p:nvPr/>
        </p:nvSpPr>
        <p:spPr bwMode="ltGray">
          <a:xfrm>
            <a:off x="1" y="1"/>
            <a:ext cx="12191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109728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775192"/>
            <a:ext cx="109728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476999"/>
            <a:ext cx="28448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07-Aug-24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20796" y="6476999"/>
            <a:ext cx="7343625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39195" y="6476999"/>
            <a:ext cx="978485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66261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7" Type="http://schemas.openxmlformats.org/officeDocument/2006/relationships/image" Target="../media/image8.jp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g"/><Relationship Id="rId5" Type="http://schemas.openxmlformats.org/officeDocument/2006/relationships/image" Target="../media/image6.jpg"/><Relationship Id="rId4" Type="http://schemas.openxmlformats.org/officeDocument/2006/relationships/image" Target="../media/image5.JP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g"/><Relationship Id="rId3" Type="http://schemas.openxmlformats.org/officeDocument/2006/relationships/image" Target="../media/image10.jpg"/><Relationship Id="rId7" Type="http://schemas.openxmlformats.org/officeDocument/2006/relationships/image" Target="../media/image14.jp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g"/><Relationship Id="rId11" Type="http://schemas.openxmlformats.org/officeDocument/2006/relationships/image" Target="../media/image18.jpg"/><Relationship Id="rId5" Type="http://schemas.openxmlformats.org/officeDocument/2006/relationships/image" Target="../media/image12.jpg"/><Relationship Id="rId10" Type="http://schemas.openxmlformats.org/officeDocument/2006/relationships/image" Target="../media/image17.jpg"/><Relationship Id="rId4" Type="http://schemas.openxmlformats.org/officeDocument/2006/relationships/image" Target="../media/image11.jpg"/><Relationship Id="rId9" Type="http://schemas.openxmlformats.org/officeDocument/2006/relationships/image" Target="../media/image16.jp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971800" y="5587014"/>
            <a:ext cx="6400800" cy="533400"/>
          </a:xfrm>
        </p:spPr>
        <p:txBody>
          <a:bodyPr>
            <a:normAutofit fontScale="85000" lnSpcReduction="10000"/>
          </a:bodyPr>
          <a:lstStyle/>
          <a:p>
            <a:pPr algn="ctr"/>
            <a:r>
              <a:rPr lang="sr-Latn-RS" sz="3200" b="1" dirty="0">
                <a:solidFill>
                  <a:schemeClr val="tx1"/>
                </a:solidFill>
              </a:rPr>
              <a:t>Metodske jedinice u jesenjem semestru ...</a:t>
            </a:r>
            <a:endParaRPr lang="en-US" sz="2300" b="1" dirty="0">
              <a:solidFill>
                <a:schemeClr val="tx1"/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743200" y="5562600"/>
            <a:ext cx="6934200" cy="911352"/>
          </a:xfrm>
          <a:prstGeom prst="rect">
            <a:avLst/>
          </a:prstGeo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95700" y="152400"/>
            <a:ext cx="4800600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3417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Predispitne obaveze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524000"/>
            <a:ext cx="11963400" cy="5257800"/>
          </a:xfrm>
        </p:spPr>
        <p:txBody>
          <a:bodyPr>
            <a:normAutofit/>
          </a:bodyPr>
          <a:lstStyle/>
          <a:p>
            <a:pPr marL="690372" lvl="1" indent="-571500">
              <a:spcBef>
                <a:spcPts val="0"/>
              </a:spcBef>
              <a:buClrTx/>
              <a:buSzPct val="80000"/>
              <a:buFont typeface="Wingdings" pitchFamily="2" charset="2"/>
              <a:buChar char="q"/>
            </a:pPr>
            <a:r>
              <a:rPr lang="hr-HR" sz="2400" b="1" dirty="0"/>
              <a:t>Mesečni zadaci</a:t>
            </a:r>
            <a:endParaRPr lang="hr-HR" sz="24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6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1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91255278"/>
              </p:ext>
            </p:extLst>
          </p:nvPr>
        </p:nvGraphicFramePr>
        <p:xfrm>
          <a:off x="914400" y="2247900"/>
          <a:ext cx="10286999" cy="381000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539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5712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29022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804737"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4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20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AKADEMIJA UMETNOSTI – Beograd</a:t>
                      </a:r>
                      <a:endParaRPr lang="en-US" sz="2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20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Studijski program - PRODUKCIJA U UMETNOSTI I MEDIJIMA</a:t>
                      </a:r>
                      <a:endParaRPr lang="en-US" sz="2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20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2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RS" sz="20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TV PRODUKCIJA 2</a:t>
                      </a:r>
                      <a:endParaRPr lang="en-US" sz="2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en-US" sz="3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20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Zadaci/vežbe</a:t>
                      </a:r>
                      <a:r>
                        <a:rPr lang="sr-Latn-CS" sz="2000" baseline="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 -</a:t>
                      </a:r>
                      <a:r>
                        <a:rPr lang="sr-Latn-CS" sz="20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 II godina, </a:t>
                      </a:r>
                      <a:r>
                        <a:rPr lang="sr-Latn-CS" sz="20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jesenji semestar</a:t>
                      </a:r>
                      <a:endParaRPr lang="en-US" sz="2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4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0263"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400" b="1" i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 </a:t>
                      </a: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02105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Latn-RS" sz="20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1.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RS" sz="20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oktobar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 </a:t>
                      </a:r>
                      <a:r>
                        <a:rPr lang="sr-Latn-RS" sz="2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Kreativna</a:t>
                      </a:r>
                      <a:r>
                        <a:rPr lang="sr-Latn-RS" sz="2000" baseline="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a</a:t>
                      </a:r>
                      <a:r>
                        <a:rPr lang="sr-Latn-RS" sz="2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naliza izabrane TV emisije sa aspekta produkcije</a:t>
                      </a:r>
                      <a:endParaRPr lang="en-US" sz="2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0131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Latn-RS" sz="20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2.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RS" sz="20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novembar</a:t>
                      </a:r>
                      <a:endParaRPr lang="en-US" sz="2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 </a:t>
                      </a:r>
                      <a:r>
                        <a:rPr lang="sr-Latn-RS" sz="2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Analizom</a:t>
                      </a:r>
                      <a:r>
                        <a:rPr lang="sr-Latn-RS" sz="2000" baseline="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zadatog primera utvrditi tehnološke načine</a:t>
                      </a:r>
                      <a:endParaRPr lang="en-US" sz="2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131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Latn-RS" sz="20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3.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RS" sz="20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decembar</a:t>
                      </a:r>
                      <a:endParaRPr lang="en-US" sz="2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 </a:t>
                      </a:r>
                      <a:r>
                        <a:rPr lang="sr-Latn-RS" sz="2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Simulacija direktnog prenosa sa RK na izabranom primeru</a:t>
                      </a:r>
                      <a:endParaRPr lang="en-US" sz="2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00263">
                <a:tc gridSpan="3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 </a:t>
                      </a: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036438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118872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Predispitne obaveze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524000"/>
            <a:ext cx="11963400" cy="5257800"/>
          </a:xfrm>
        </p:spPr>
        <p:txBody>
          <a:bodyPr>
            <a:normAutofit/>
          </a:bodyPr>
          <a:lstStyle/>
          <a:p>
            <a:pPr marL="457200" lvl="1" indent="-339725">
              <a:spcBef>
                <a:spcPts val="0"/>
              </a:spcBef>
              <a:buClrTx/>
              <a:buSzPct val="80000"/>
              <a:buFont typeface="Wingdings" pitchFamily="2" charset="2"/>
              <a:buChar char="q"/>
            </a:pPr>
            <a:r>
              <a:rPr lang="hr-HR" sz="2400" b="1" dirty="0"/>
              <a:t>SEMINARSKI RAD</a:t>
            </a:r>
            <a:endParaRPr lang="hr-HR" sz="24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6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1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8314070"/>
              </p:ext>
            </p:extLst>
          </p:nvPr>
        </p:nvGraphicFramePr>
        <p:xfrm>
          <a:off x="3200400" y="1905000"/>
          <a:ext cx="8553450" cy="470247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5097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04365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33014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4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18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AKADEMIJA UMETNOSTI – Beograd</a:t>
                      </a:r>
                      <a:endParaRPr lang="en-US" sz="18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18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Studijski program - PRODUKCIJA U UMETNOSTI I MEDIJIMA</a:t>
                      </a:r>
                      <a:endParaRPr lang="en-US" sz="18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18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RS" sz="18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TV PRODUKCIJA 2</a:t>
                      </a:r>
                      <a:endParaRPr lang="en-US" sz="18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18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Teme za izradu seminarskog rada – II godina, </a:t>
                      </a:r>
                      <a:r>
                        <a:rPr lang="sr-Latn-CS" sz="18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jesenji semestar</a:t>
                      </a:r>
                      <a:endParaRPr lang="en-US" sz="18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4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5502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1800" b="1" i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Analiza  tehnološkog načina - ... na primeru ...</a:t>
                      </a:r>
                      <a:endParaRPr lang="en-US" sz="18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550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1.</a:t>
                      </a:r>
                      <a:endParaRPr lang="en-US" sz="18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 Analiza </a:t>
                      </a:r>
                      <a:r>
                        <a:rPr lang="en-US" sz="18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tehnološkog</a:t>
                      </a:r>
                      <a:r>
                        <a:rPr lang="en-US" sz="18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načina</a:t>
                      </a:r>
                      <a:r>
                        <a:rPr lang="en-US" sz="18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– ”</a:t>
                      </a:r>
                      <a:r>
                        <a:rPr lang="en-US" sz="18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uživo</a:t>
                      </a:r>
                      <a:r>
                        <a:rPr lang="en-US" sz="18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” </a:t>
                      </a:r>
                      <a:r>
                        <a:rPr lang="en-US" sz="18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iz</a:t>
                      </a:r>
                      <a:r>
                        <a:rPr lang="en-US" sz="18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TV </a:t>
                      </a:r>
                      <a:r>
                        <a:rPr lang="en-US" sz="18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studija</a:t>
                      </a:r>
                      <a:r>
                        <a:rPr lang="en-US" sz="18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na</a:t>
                      </a:r>
                      <a:r>
                        <a:rPr lang="en-US" sz="18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primeru</a:t>
                      </a:r>
                      <a:r>
                        <a:rPr lang="en-US" sz="18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...  </a:t>
                      </a:r>
                      <a:endParaRPr lang="en-US" sz="18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550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2.</a:t>
                      </a:r>
                      <a:endParaRPr lang="en-US" sz="1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Analiza </a:t>
                      </a:r>
                      <a:r>
                        <a:rPr lang="en-US" sz="18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tehnološkog</a:t>
                      </a:r>
                      <a:r>
                        <a:rPr lang="en-US" sz="18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načina</a:t>
                      </a:r>
                      <a:r>
                        <a:rPr lang="en-US" sz="18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– </a:t>
                      </a:r>
                      <a:r>
                        <a:rPr lang="en-US" sz="18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snimanje</a:t>
                      </a:r>
                      <a:r>
                        <a:rPr lang="en-US" sz="18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iz</a:t>
                      </a:r>
                      <a:r>
                        <a:rPr lang="en-US" sz="18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TV </a:t>
                      </a:r>
                      <a:r>
                        <a:rPr lang="en-US" sz="18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studija</a:t>
                      </a:r>
                      <a:r>
                        <a:rPr lang="en-US" sz="18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na</a:t>
                      </a:r>
                      <a:r>
                        <a:rPr lang="en-US" sz="18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primeru</a:t>
                      </a:r>
                      <a:r>
                        <a:rPr lang="sr-Latn-RS" sz="18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...</a:t>
                      </a:r>
                      <a:r>
                        <a:rPr lang="en-US" sz="18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endParaRPr lang="en-US" sz="18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550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3.</a:t>
                      </a:r>
                      <a:endParaRPr lang="en-US" sz="1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Analiza </a:t>
                      </a:r>
                      <a:r>
                        <a:rPr lang="en-US" sz="18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tehnološkog</a:t>
                      </a:r>
                      <a:r>
                        <a:rPr lang="en-US" sz="18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načina</a:t>
                      </a:r>
                      <a:r>
                        <a:rPr lang="en-US" sz="18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– </a:t>
                      </a:r>
                      <a:r>
                        <a:rPr lang="en-US" sz="18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direktan</a:t>
                      </a:r>
                      <a:r>
                        <a:rPr lang="en-US" sz="18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prenos</a:t>
                      </a:r>
                      <a:r>
                        <a:rPr lang="en-US" sz="18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sa</a:t>
                      </a:r>
                      <a:r>
                        <a:rPr lang="en-US" sz="18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RK </a:t>
                      </a:r>
                      <a:r>
                        <a:rPr lang="en-US" sz="18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na</a:t>
                      </a:r>
                      <a:r>
                        <a:rPr lang="en-US" sz="18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primeru</a:t>
                      </a:r>
                      <a:r>
                        <a:rPr lang="sr-Latn-RS" sz="18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...</a:t>
                      </a:r>
                      <a:r>
                        <a:rPr lang="en-US" sz="18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endParaRPr lang="en-US" sz="18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550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4.</a:t>
                      </a:r>
                      <a:endParaRPr lang="en-US" sz="1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 Analiza </a:t>
                      </a:r>
                      <a:r>
                        <a:rPr lang="en-US" sz="18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tehnološkog</a:t>
                      </a:r>
                      <a:r>
                        <a:rPr lang="en-US" sz="18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načina</a:t>
                      </a:r>
                      <a:r>
                        <a:rPr lang="en-US" sz="18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– </a:t>
                      </a:r>
                      <a:r>
                        <a:rPr lang="en-US" sz="18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snimanje</a:t>
                      </a:r>
                      <a:r>
                        <a:rPr lang="en-US" sz="18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sa</a:t>
                      </a:r>
                      <a:r>
                        <a:rPr lang="en-US" sz="18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RK </a:t>
                      </a:r>
                      <a:r>
                        <a:rPr lang="en-US" sz="18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na</a:t>
                      </a:r>
                      <a:r>
                        <a:rPr lang="en-US" sz="18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primeru</a:t>
                      </a:r>
                      <a:r>
                        <a:rPr lang="en-US" sz="18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...</a:t>
                      </a:r>
                      <a:endParaRPr lang="en-US" sz="18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550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5.</a:t>
                      </a:r>
                      <a:endParaRPr lang="en-US" sz="1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Analiza </a:t>
                      </a:r>
                      <a:r>
                        <a:rPr lang="en-US" sz="18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tehnološkog</a:t>
                      </a:r>
                      <a:r>
                        <a:rPr lang="en-US" sz="18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načina</a:t>
                      </a:r>
                      <a:r>
                        <a:rPr lang="en-US" sz="18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– </a:t>
                      </a:r>
                      <a:r>
                        <a:rPr lang="en-US" sz="18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snimanje</a:t>
                      </a:r>
                      <a:r>
                        <a:rPr lang="en-US" sz="18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u </a:t>
                      </a:r>
                      <a:r>
                        <a:rPr lang="en-US" sz="18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virtuelnom</a:t>
                      </a:r>
                      <a:r>
                        <a:rPr lang="en-US" sz="18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studiju</a:t>
                      </a:r>
                      <a:r>
                        <a:rPr lang="en-US" sz="18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na</a:t>
                      </a:r>
                      <a:r>
                        <a:rPr lang="en-US" sz="18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primeru</a:t>
                      </a:r>
                      <a:r>
                        <a:rPr lang="sr-Latn-RS" sz="18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...</a:t>
                      </a:r>
                      <a:r>
                        <a:rPr lang="en-US" sz="18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endParaRPr lang="en-US" sz="18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550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6.</a:t>
                      </a:r>
                      <a:endParaRPr lang="en-US" sz="1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 Analiza </a:t>
                      </a:r>
                      <a:r>
                        <a:rPr lang="en-US" sz="18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tehnološkog</a:t>
                      </a:r>
                      <a:r>
                        <a:rPr lang="en-US" sz="18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načina</a:t>
                      </a:r>
                      <a:r>
                        <a:rPr lang="en-US" sz="18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– </a:t>
                      </a:r>
                      <a:r>
                        <a:rPr lang="en-US" sz="18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nelinearna</a:t>
                      </a:r>
                      <a:r>
                        <a:rPr lang="en-US" sz="18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montaža</a:t>
                      </a:r>
                      <a:r>
                        <a:rPr lang="en-US" sz="18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na</a:t>
                      </a:r>
                      <a:r>
                        <a:rPr lang="en-US" sz="18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primeru</a:t>
                      </a:r>
                      <a:r>
                        <a:rPr lang="en-US" sz="18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...</a:t>
                      </a:r>
                      <a:endParaRPr lang="en-US" sz="18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550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7.</a:t>
                      </a:r>
                      <a:endParaRPr lang="en-US" sz="1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 Analiza </a:t>
                      </a:r>
                      <a:r>
                        <a:rPr lang="en-US" sz="18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tehnološkog</a:t>
                      </a:r>
                      <a:r>
                        <a:rPr lang="en-US" sz="18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načina</a:t>
                      </a:r>
                      <a:r>
                        <a:rPr lang="en-US" sz="18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– video </a:t>
                      </a:r>
                      <a:r>
                        <a:rPr lang="en-US" sz="18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serveri</a:t>
                      </a:r>
                      <a:r>
                        <a:rPr lang="en-US" sz="18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na</a:t>
                      </a:r>
                      <a:r>
                        <a:rPr lang="en-US" sz="18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primeru</a:t>
                      </a:r>
                      <a:r>
                        <a:rPr lang="en-US" sz="18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...</a:t>
                      </a:r>
                      <a:endParaRPr lang="en-US" sz="18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550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8.</a:t>
                      </a:r>
                      <a:endParaRPr lang="en-US" sz="1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 Analiza </a:t>
                      </a:r>
                      <a:r>
                        <a:rPr lang="en-US" sz="18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tehnološkog</a:t>
                      </a:r>
                      <a:r>
                        <a:rPr lang="en-US" sz="18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načina</a:t>
                      </a:r>
                      <a:r>
                        <a:rPr lang="en-US" sz="18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– EFP </a:t>
                      </a:r>
                      <a:r>
                        <a:rPr lang="en-US" sz="18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snimanje</a:t>
                      </a:r>
                      <a:r>
                        <a:rPr lang="en-US" sz="18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na</a:t>
                      </a:r>
                      <a:r>
                        <a:rPr lang="en-US" sz="18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primeru</a:t>
                      </a:r>
                      <a:r>
                        <a:rPr lang="en-US" sz="18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...</a:t>
                      </a:r>
                      <a:endParaRPr lang="en-US" sz="18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6529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9.</a:t>
                      </a:r>
                      <a:endParaRPr lang="en-US" sz="18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Analiza </a:t>
                      </a:r>
                      <a:r>
                        <a:rPr lang="en-US" sz="18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tehnološkog</a:t>
                      </a:r>
                      <a:r>
                        <a:rPr lang="en-US" sz="18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načina</a:t>
                      </a:r>
                      <a:r>
                        <a:rPr lang="en-US" sz="18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– </a:t>
                      </a:r>
                      <a:r>
                        <a:rPr lang="en-US" sz="18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priprema</a:t>
                      </a:r>
                      <a:r>
                        <a:rPr lang="en-US" sz="18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el. </a:t>
                      </a:r>
                      <a:r>
                        <a:rPr lang="en-US" sz="18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grafike</a:t>
                      </a:r>
                      <a:r>
                        <a:rPr lang="en-US" sz="18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/ video </a:t>
                      </a:r>
                      <a:r>
                        <a:rPr lang="en-US" sz="18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grafike</a:t>
                      </a:r>
                      <a:r>
                        <a:rPr lang="en-US" sz="18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na</a:t>
                      </a:r>
                      <a:r>
                        <a:rPr lang="en-US" sz="18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primeru</a:t>
                      </a:r>
                      <a:r>
                        <a:rPr lang="en-US" sz="18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...</a:t>
                      </a:r>
                      <a:endParaRPr lang="en-US" sz="18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5550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10.</a:t>
                      </a:r>
                      <a:endParaRPr lang="en-US" sz="1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 Analiza </a:t>
                      </a:r>
                      <a:r>
                        <a:rPr lang="en-US" sz="18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tehnološkog</a:t>
                      </a:r>
                      <a:r>
                        <a:rPr lang="en-US" sz="18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načina</a:t>
                      </a:r>
                      <a:r>
                        <a:rPr lang="en-US" sz="18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– SNG </a:t>
                      </a:r>
                      <a:r>
                        <a:rPr lang="en-US" sz="18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uključenje</a:t>
                      </a:r>
                      <a:r>
                        <a:rPr lang="en-US" sz="18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na</a:t>
                      </a:r>
                      <a:r>
                        <a:rPr lang="en-US" sz="18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primeru</a:t>
                      </a:r>
                      <a:r>
                        <a:rPr lang="en-US" sz="18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...</a:t>
                      </a:r>
                      <a:endParaRPr lang="en-US" sz="18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56778">
                <a:tc gridSpan="2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 </a:t>
                      </a: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16155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www.tvprodukcija.com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6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1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17102" y="1600201"/>
            <a:ext cx="9157795" cy="51815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4699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www.tvprodukcija.com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6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1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08069" y="1600201"/>
            <a:ext cx="9175861" cy="51815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1373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www.tvprodukcija.com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6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1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1485901"/>
            <a:ext cx="9670503" cy="52577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30904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14300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O predmetu ...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524000"/>
            <a:ext cx="11963400" cy="5257800"/>
          </a:xfrm>
        </p:spPr>
        <p:txBody>
          <a:bodyPr>
            <a:normAutofit fontScale="92500" lnSpcReduction="10000"/>
          </a:bodyPr>
          <a:lstStyle/>
          <a:p>
            <a:pPr marL="698500" lvl="1" indent="-342900">
              <a:spcBef>
                <a:spcPts val="0"/>
              </a:spcBef>
              <a:buClrTx/>
              <a:buSzPct val="80000"/>
              <a:buFont typeface="Wingdings" pitchFamily="2" charset="2"/>
              <a:buChar char="q"/>
            </a:pPr>
            <a:r>
              <a:rPr lang="sr-Latn-RS" sz="2600" b="1" dirty="0">
                <a:latin typeface="Corbel" pitchFamily="34" charset="0"/>
              </a:rPr>
              <a:t>CILJ PREDMETA</a:t>
            </a:r>
          </a:p>
          <a:p>
            <a:pPr marL="690372" lvl="1" indent="-571500">
              <a:spcBef>
                <a:spcPts val="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</a:pPr>
            <a:endParaRPr lang="sr-Latn-RS" sz="900" dirty="0">
              <a:latin typeface="Corbel" pitchFamily="34" charset="0"/>
            </a:endParaRPr>
          </a:p>
          <a:p>
            <a:pPr marL="1182687" lvl="3" indent="-28575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2600" dirty="0">
                <a:latin typeface="Corbel" pitchFamily="34" charset="0"/>
              </a:rPr>
              <a:t> Spoznati mesto i ulogu organizacije u TV; analiza tehnoloških načina TV </a:t>
            </a:r>
            <a:r>
              <a:rPr lang="sr-Latn-RS" sz="2600" dirty="0">
                <a:latin typeface="Corbel" pitchFamily="34" charset="0"/>
              </a:rPr>
              <a:t>  </a:t>
            </a:r>
            <a:r>
              <a:rPr lang="vi-VN" sz="2600" dirty="0">
                <a:latin typeface="Corbel" pitchFamily="34" charset="0"/>
              </a:rPr>
              <a:t>produkcije</a:t>
            </a:r>
            <a:endParaRPr lang="sr-Latn-RS" sz="2600" dirty="0">
              <a:latin typeface="Corbel" pitchFamily="34" charset="0"/>
            </a:endParaRPr>
          </a:p>
          <a:p>
            <a:pPr marL="896937" lvl="3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1400" dirty="0"/>
              <a:t> </a:t>
            </a:r>
            <a:endParaRPr lang="hr-HR" dirty="0"/>
          </a:p>
          <a:p>
            <a:pPr marL="698500" lvl="1" indent="-342900">
              <a:spcBef>
                <a:spcPts val="0"/>
              </a:spcBef>
              <a:buClrTx/>
              <a:buSzPct val="80000"/>
              <a:buFont typeface="Wingdings" pitchFamily="2" charset="2"/>
              <a:buChar char="q"/>
            </a:pPr>
            <a:r>
              <a:rPr lang="sr-Latn-RS" sz="2600" b="1" dirty="0">
                <a:latin typeface="Corbel" pitchFamily="34" charset="0"/>
              </a:rPr>
              <a:t>ISHOD PREDMETA</a:t>
            </a:r>
          </a:p>
          <a:p>
            <a:pPr marL="690372" lvl="1" indent="-571500">
              <a:spcBef>
                <a:spcPts val="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</a:pPr>
            <a:endParaRPr lang="sr-Latn-RS" sz="900" dirty="0">
              <a:latin typeface="Corbel" pitchFamily="34" charset="0"/>
            </a:endParaRPr>
          </a:p>
          <a:p>
            <a:pPr marL="1182687" lvl="3" indent="-28575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CS" sz="2600" dirty="0"/>
              <a:t>Stečena znanja o nivoima organizacionog delovanja, uslovljenosti TV produkcije i tehnološkim načinima TV produkcije</a:t>
            </a:r>
            <a:endParaRPr lang="hr-HR" sz="26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b="1" dirty="0"/>
              <a:t>         </a:t>
            </a: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200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1800" b="1" dirty="0"/>
              <a:t>           </a:t>
            </a:r>
            <a:r>
              <a:rPr lang="hr-HR" sz="2600" b="1" dirty="0"/>
              <a:t>Literatura:</a:t>
            </a:r>
            <a:endParaRPr lang="hr-HR" sz="1800" b="1" dirty="0"/>
          </a:p>
          <a:p>
            <a:pPr marL="1143000" lvl="1" indent="-157163"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  <a:tabLst>
                <a:tab pos="1371600" algn="l"/>
                <a:tab pos="1943100" algn="l"/>
              </a:tabLst>
            </a:pPr>
            <a:r>
              <a:rPr lang="hr-HR" sz="2200" dirty="0"/>
              <a:t>1.	Kajganić P. (2010) </a:t>
            </a:r>
            <a:r>
              <a:rPr lang="hr-HR" sz="2200" b="1" dirty="0"/>
              <a:t>TV produkcija 1</a:t>
            </a:r>
            <a:r>
              <a:rPr lang="hr-HR" sz="2200" dirty="0"/>
              <a:t>, ShopMyBook, Puurs, Belgium </a:t>
            </a:r>
          </a:p>
          <a:p>
            <a:pPr marL="1143000" lvl="1" indent="-157163"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  <a:tabLst>
                <a:tab pos="1371600" algn="l"/>
                <a:tab pos="1943100" algn="l"/>
              </a:tabLst>
            </a:pPr>
            <a:r>
              <a:rPr lang="hr-HR" sz="2200" dirty="0"/>
              <a:t>2.	Peković G. (1995) </a:t>
            </a:r>
            <a:r>
              <a:rPr lang="hr-HR" sz="2200" b="1" dirty="0"/>
              <a:t>Menadžment komercijalne televizije</a:t>
            </a:r>
            <a:r>
              <a:rPr lang="hr-HR" sz="2200" dirty="0"/>
              <a:t>, FDU, Beograd</a:t>
            </a:r>
          </a:p>
          <a:p>
            <a:pPr marL="1143000" lvl="1" indent="-157163"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  <a:tabLst>
                <a:tab pos="1371600" algn="l"/>
                <a:tab pos="1943100" algn="l"/>
              </a:tabLst>
            </a:pPr>
            <a:r>
              <a:rPr lang="hr-HR" sz="2200" dirty="0"/>
              <a:t>3.	Leksikon (1993) </a:t>
            </a:r>
            <a:r>
              <a:rPr lang="hr-HR" sz="2200" b="1" dirty="0"/>
              <a:t>Leksikon filmskih i TV pojmova 1</a:t>
            </a:r>
            <a:r>
              <a:rPr lang="hr-HR" sz="2200" dirty="0"/>
              <a:t>, Naučna knjiga, Univerzitet umetnosti, Beograd</a:t>
            </a:r>
          </a:p>
          <a:p>
            <a:pPr marL="1143000" lvl="1" indent="-157163"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  <a:tabLst>
                <a:tab pos="1371600" algn="l"/>
                <a:tab pos="1943100" algn="l"/>
              </a:tabLst>
            </a:pPr>
            <a:r>
              <a:rPr lang="hr-HR" sz="2200" dirty="0"/>
              <a:t>4.	Leksikon (1997) </a:t>
            </a:r>
            <a:r>
              <a:rPr lang="hr-HR" sz="2200" b="1" dirty="0"/>
              <a:t>Leksikon filmskih i TV pojmova 2</a:t>
            </a:r>
            <a:r>
              <a:rPr lang="hr-HR" sz="2200" dirty="0"/>
              <a:t>, Univerzitet umetnosti, Beograd</a:t>
            </a:r>
          </a:p>
          <a:p>
            <a:pPr marL="1143000" lvl="1" indent="-157163">
              <a:lnSpc>
                <a:spcPct val="150000"/>
              </a:lnSpc>
              <a:spcBef>
                <a:spcPts val="0"/>
              </a:spcBef>
              <a:buClr>
                <a:srgbClr val="F0AD00"/>
              </a:buClr>
              <a:buSzPct val="80000"/>
              <a:buNone/>
              <a:tabLst>
                <a:tab pos="1371600" algn="l"/>
                <a:tab pos="1943100" algn="l"/>
              </a:tabLst>
            </a:pPr>
            <a:r>
              <a:rPr lang="hr-HR" sz="2200" dirty="0">
                <a:solidFill>
                  <a:prstClr val="black"/>
                </a:solidFill>
              </a:rPr>
              <a:t>5.	</a:t>
            </a:r>
            <a:r>
              <a:rPr lang="sr-Cyrl-RS" sz="2200" dirty="0">
                <a:ea typeface="Times New Roman"/>
              </a:rPr>
              <a:t>Peter K. Pringle, Michael F. Starr (2006) </a:t>
            </a:r>
            <a:r>
              <a:rPr lang="sr-Cyrl-RS" sz="2200" b="1" dirty="0">
                <a:ea typeface="Times New Roman"/>
              </a:rPr>
              <a:t>Electronic media management</a:t>
            </a:r>
            <a:r>
              <a:rPr lang="sr-Cyrl-RS" sz="2200" dirty="0">
                <a:ea typeface="Times New Roman"/>
              </a:rPr>
              <a:t>, Focal Press. USA</a:t>
            </a:r>
            <a:endParaRPr lang="hr-HR" sz="2200" dirty="0">
              <a:solidFill>
                <a:prstClr val="black"/>
              </a:solidFill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3502207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8382000" cy="1252728"/>
          </a:xfrm>
        </p:spPr>
        <p:txBody>
          <a:bodyPr>
            <a:noAutofit/>
          </a:bodyPr>
          <a:lstStyle/>
          <a:p>
            <a:pPr algn="ctr"/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Mesto i uloga organizacije u TV produkciji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524000"/>
            <a:ext cx="11887200" cy="5257800"/>
          </a:xfrm>
        </p:spPr>
        <p:txBody>
          <a:bodyPr>
            <a:normAutofit/>
          </a:bodyPr>
          <a:lstStyle/>
          <a:p>
            <a:pPr marL="690372" lvl="1" indent="-571500">
              <a:spcBef>
                <a:spcPts val="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</a:pPr>
            <a:endParaRPr lang="hr-HR" sz="2000" b="1" dirty="0"/>
          </a:p>
          <a:p>
            <a:pPr marL="690372" lvl="1" indent="-571500">
              <a:spcBef>
                <a:spcPts val="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</a:pPr>
            <a:endParaRPr lang="hr-HR" sz="2000" b="1" dirty="0"/>
          </a:p>
          <a:p>
            <a:pPr marL="688975" lvl="1" indent="-244475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hr-HR" sz="2400" dirty="0"/>
              <a:t>Specifičnost TV produkcije</a:t>
            </a:r>
          </a:p>
          <a:p>
            <a:pPr marL="688975" lvl="1" indent="-244475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hr-HR" sz="1800" dirty="0"/>
          </a:p>
          <a:p>
            <a:pPr marL="688975" lvl="1" indent="-244475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hr-HR" sz="2400" dirty="0"/>
              <a:t>Organizacioni nivoi</a:t>
            </a:r>
          </a:p>
          <a:p>
            <a:pPr marL="444500" lvl="1" indent="0">
              <a:spcBef>
                <a:spcPts val="0"/>
              </a:spcBef>
              <a:buClrTx/>
              <a:buSzPct val="80000"/>
              <a:buNone/>
            </a:pPr>
            <a:r>
              <a:rPr lang="hr-HR" sz="1800" dirty="0"/>
              <a:t> </a:t>
            </a:r>
          </a:p>
          <a:p>
            <a:pPr marL="688975" lvl="1" indent="-244475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hr-HR" sz="2400" dirty="0"/>
              <a:t>Organizacija, ciljevi, zadaci</a:t>
            </a:r>
          </a:p>
          <a:p>
            <a:pPr marL="688975" lvl="1" indent="-244475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hr-HR" sz="1800" dirty="0"/>
          </a:p>
          <a:p>
            <a:pPr marL="688975" lvl="1" indent="-244475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hr-HR" sz="2400" dirty="0"/>
              <a:t>Strateški nivo</a:t>
            </a:r>
          </a:p>
          <a:p>
            <a:pPr marL="688975" lvl="1" indent="-244475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hr-HR" sz="1800" dirty="0"/>
          </a:p>
          <a:p>
            <a:pPr marL="688975" lvl="1" indent="-244475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hr-HR" sz="2400" dirty="0"/>
              <a:t>Koordinacioni nivo</a:t>
            </a:r>
          </a:p>
          <a:p>
            <a:pPr marL="688975" lvl="1" indent="-244475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hr-HR" sz="1800" dirty="0"/>
          </a:p>
          <a:p>
            <a:pPr marL="688975" lvl="1" indent="-244475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hr-HR" sz="2400" dirty="0"/>
              <a:t>Operativni nivo</a:t>
            </a: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60271" y="2501619"/>
            <a:ext cx="5758367" cy="323328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60270" y="1676400"/>
            <a:ext cx="5789007" cy="50292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87643" y="2032979"/>
            <a:ext cx="5875024" cy="440626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36380" y="2163879"/>
            <a:ext cx="5993598" cy="4148112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76899" y="1757031"/>
            <a:ext cx="5507835" cy="4700019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44154" y="2352808"/>
            <a:ext cx="4889673" cy="4205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0928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"/>
                            </p:stCondLst>
                            <p:childTnLst>
                              <p:par>
                                <p:cTn id="6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Tehnološki načini TV produkcije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524000"/>
            <a:ext cx="11887200" cy="5257800"/>
          </a:xfrm>
        </p:spPr>
        <p:txBody>
          <a:bodyPr>
            <a:normAutofit/>
          </a:bodyPr>
          <a:lstStyle/>
          <a:p>
            <a:pPr marL="688975" lvl="1" indent="-333375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hr-HR" sz="2400" dirty="0"/>
              <a:t>Direktan prenos / snimanje</a:t>
            </a:r>
          </a:p>
          <a:p>
            <a:pPr marL="688975" lvl="1" indent="-333375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hr-HR" sz="1100" dirty="0"/>
          </a:p>
          <a:p>
            <a:pPr marL="688975" lvl="1" indent="-333375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hr-HR" sz="2400" dirty="0"/>
              <a:t>Režija + studio</a:t>
            </a:r>
          </a:p>
          <a:p>
            <a:pPr marL="688975" lvl="1" indent="-333375">
              <a:spcBef>
                <a:spcPts val="0"/>
              </a:spcBef>
              <a:buClrTx/>
              <a:buSzPct val="80000"/>
              <a:buNone/>
            </a:pPr>
            <a:endParaRPr lang="hr-HR" sz="1100" dirty="0"/>
          </a:p>
          <a:p>
            <a:pPr marL="688975" lvl="1" indent="-333375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hr-HR" sz="2400" dirty="0"/>
              <a:t>ENG / EFP</a:t>
            </a:r>
          </a:p>
          <a:p>
            <a:pPr marL="688975" lvl="1" indent="-333375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hr-HR" sz="1100" dirty="0"/>
          </a:p>
          <a:p>
            <a:pPr marL="688975" lvl="1" indent="-333375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hr-HR" sz="2400" dirty="0"/>
              <a:t>Reportažna kola</a:t>
            </a:r>
          </a:p>
          <a:p>
            <a:pPr marL="688975" lvl="1" indent="-333375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hr-HR" sz="1100" dirty="0"/>
          </a:p>
          <a:p>
            <a:pPr marL="688975" lvl="1" indent="-333375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hr-HR" sz="2400" dirty="0"/>
              <a:t>SNG</a:t>
            </a:r>
          </a:p>
          <a:p>
            <a:pPr marL="688975" lvl="1" indent="-333375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hr-HR" sz="1100" dirty="0"/>
          </a:p>
          <a:p>
            <a:pPr marL="688975" lvl="1" indent="-333375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hr-HR" sz="2400" dirty="0"/>
              <a:t>El. montaža</a:t>
            </a:r>
          </a:p>
          <a:p>
            <a:pPr marL="688975" lvl="1" indent="-333375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hr-HR" sz="1100" dirty="0"/>
          </a:p>
          <a:p>
            <a:pPr marL="688975" lvl="1" indent="-333375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hr-HR" sz="2400" dirty="0"/>
              <a:t>El. grafika</a:t>
            </a:r>
          </a:p>
          <a:p>
            <a:pPr marL="688975" lvl="1" indent="-333375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hr-HR" sz="1100" dirty="0"/>
          </a:p>
          <a:p>
            <a:pPr marL="688975" lvl="1" indent="-333375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hr-HR" sz="2400" dirty="0"/>
              <a:t>Virtuelni studio</a:t>
            </a:r>
          </a:p>
          <a:p>
            <a:pPr marL="688975" lvl="1" indent="-333375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hr-HR" sz="1100" dirty="0"/>
          </a:p>
          <a:p>
            <a:pPr marL="688975" lvl="1" indent="-333375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hr-HR" sz="2400" dirty="0"/>
              <a:t>Video serveri</a:t>
            </a: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33" name="Picture 3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76799" y="2068112"/>
            <a:ext cx="6438585" cy="4292390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88759" y="1863024"/>
            <a:ext cx="6410120" cy="4683662"/>
          </a:xfrm>
          <a:prstGeom prst="rect">
            <a:avLst/>
          </a:prstGeom>
        </p:spPr>
      </p:pic>
      <p:pic>
        <p:nvPicPr>
          <p:cNvPr id="41" name="Picture 4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58181" y="1863024"/>
            <a:ext cx="6244883" cy="4683662"/>
          </a:xfrm>
          <a:prstGeom prst="rect">
            <a:avLst/>
          </a:prstGeom>
        </p:spPr>
      </p:pic>
      <p:pic>
        <p:nvPicPr>
          <p:cNvPr id="42" name="Picture 4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54280" y="1663621"/>
            <a:ext cx="5064088" cy="5064088"/>
          </a:xfrm>
          <a:prstGeom prst="rect">
            <a:avLst/>
          </a:prstGeom>
        </p:spPr>
      </p:pic>
      <p:pic>
        <p:nvPicPr>
          <p:cNvPr id="43" name="Picture 42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48199" y="1752600"/>
            <a:ext cx="6982690" cy="4800600"/>
          </a:xfrm>
          <a:prstGeom prst="rect">
            <a:avLst/>
          </a:prstGeom>
        </p:spPr>
      </p:pic>
      <p:pic>
        <p:nvPicPr>
          <p:cNvPr id="44" name="Picture 4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2388" y="1814813"/>
            <a:ext cx="5473217" cy="4681908"/>
          </a:xfrm>
          <a:prstGeom prst="rect">
            <a:avLst/>
          </a:prstGeom>
        </p:spPr>
      </p:pic>
      <p:pic>
        <p:nvPicPr>
          <p:cNvPr id="45" name="Picture 4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62497" y="2059924"/>
            <a:ext cx="6710637" cy="4214280"/>
          </a:xfrm>
          <a:prstGeom prst="rect">
            <a:avLst/>
          </a:prstGeom>
        </p:spPr>
      </p:pic>
      <p:pic>
        <p:nvPicPr>
          <p:cNvPr id="46" name="Picture 45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38700" y="1987293"/>
            <a:ext cx="6529268" cy="4352845"/>
          </a:xfrm>
          <a:prstGeom prst="rect">
            <a:avLst/>
          </a:prstGeom>
        </p:spPr>
      </p:pic>
      <p:pic>
        <p:nvPicPr>
          <p:cNvPr id="47" name="Picture 4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78251" y="1933440"/>
            <a:ext cx="6477149" cy="4299725"/>
          </a:xfrm>
          <a:prstGeom prst="rect">
            <a:avLst/>
          </a:prstGeom>
        </p:spPr>
      </p:pic>
      <p:pic>
        <p:nvPicPr>
          <p:cNvPr id="48" name="Picture 47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04132" y="2417450"/>
            <a:ext cx="7129599" cy="36259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1894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7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"/>
                            </p:stCondLst>
                            <p:childTnLst>
                              <p:par>
                                <p:cTn id="5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7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7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"/>
                            </p:stCondLst>
                            <p:childTnLst>
                              <p:par>
                                <p:cTn id="7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7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00"/>
                            </p:stCondLst>
                            <p:childTnLst>
                              <p:par>
                                <p:cTn id="8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7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500"/>
                            </p:stCondLst>
                            <p:childTnLst>
                              <p:par>
                                <p:cTn id="9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7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Predispitni bodovi 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graphicFrame>
        <p:nvGraphicFramePr>
          <p:cNvPr id="7" name="Content Placeholder 3">
            <a:extLst>
              <a:ext uri="{FF2B5EF4-FFF2-40B4-BE49-F238E27FC236}">
                <a16:creationId xmlns:a16="http://schemas.microsoft.com/office/drawing/2014/main" id="{225CE625-C175-9DFA-B722-1E66A8F486E7}"/>
              </a:ext>
            </a:extLst>
          </p:cNvPr>
          <p:cNvGraphicFramePr>
            <a:graphicFrameLocks/>
          </p:cNvGraphicFramePr>
          <p:nvPr/>
        </p:nvGraphicFramePr>
        <p:xfrm>
          <a:off x="1644650" y="1524000"/>
          <a:ext cx="8902700" cy="5257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2" name="TextBox 11">
            <a:extLst>
              <a:ext uri="{FF2B5EF4-FFF2-40B4-BE49-F238E27FC236}">
                <a16:creationId xmlns:a16="http://schemas.microsoft.com/office/drawing/2014/main" id="{9A28DDE3-8244-708A-1D32-BFF2664DA1B7}"/>
              </a:ext>
            </a:extLst>
          </p:cNvPr>
          <p:cNvSpPr txBox="1"/>
          <p:nvPr/>
        </p:nvSpPr>
        <p:spPr>
          <a:xfrm>
            <a:off x="2316480" y="1980845"/>
            <a:ext cx="16764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2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usmeni ispit</a:t>
            </a:r>
            <a:endParaRPr kumimoji="0" lang="en-US" sz="2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FBDFFC6-A169-35AC-7563-C24FC6DD6C60}"/>
              </a:ext>
            </a:extLst>
          </p:cNvPr>
          <p:cNvSpPr/>
          <p:nvPr/>
        </p:nvSpPr>
        <p:spPr>
          <a:xfrm>
            <a:off x="2133600" y="2114074"/>
            <a:ext cx="152400" cy="164427"/>
          </a:xfrm>
          <a:prstGeom prst="rect">
            <a:avLst/>
          </a:prstGeom>
          <a:solidFill>
            <a:srgbClr val="FF0000"/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AF79694-E45F-7428-20AB-44CB81059BB2}"/>
              </a:ext>
            </a:extLst>
          </p:cNvPr>
          <p:cNvSpPr txBox="1"/>
          <p:nvPr/>
        </p:nvSpPr>
        <p:spPr>
          <a:xfrm>
            <a:off x="4373880" y="1980843"/>
            <a:ext cx="30480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2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seminarski/kolokvijum</a:t>
            </a:r>
            <a:endParaRPr kumimoji="0" lang="en-US" sz="2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F16689C2-9A01-6A45-72BE-238DA767AEA7}"/>
              </a:ext>
            </a:extLst>
          </p:cNvPr>
          <p:cNvSpPr/>
          <p:nvPr/>
        </p:nvSpPr>
        <p:spPr>
          <a:xfrm>
            <a:off x="4236720" y="2140744"/>
            <a:ext cx="152400" cy="164427"/>
          </a:xfrm>
          <a:prstGeom prst="rect">
            <a:avLst/>
          </a:prstGeom>
          <a:solidFill>
            <a:srgbClr val="FFFF00"/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1987EC-76C4-AAC7-CF84-FA2ED08F7555}"/>
              </a:ext>
            </a:extLst>
          </p:cNvPr>
          <p:cNvSpPr txBox="1"/>
          <p:nvPr/>
        </p:nvSpPr>
        <p:spPr>
          <a:xfrm>
            <a:off x="7425690" y="1980843"/>
            <a:ext cx="149098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2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predavanja</a:t>
            </a:r>
            <a:endParaRPr kumimoji="0" lang="en-US" sz="2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3248F232-8BA3-57E3-E4AC-8FB1C9CAFC14}"/>
              </a:ext>
            </a:extLst>
          </p:cNvPr>
          <p:cNvSpPr/>
          <p:nvPr/>
        </p:nvSpPr>
        <p:spPr>
          <a:xfrm>
            <a:off x="7271385" y="2140744"/>
            <a:ext cx="152400" cy="164427"/>
          </a:xfrm>
          <a:prstGeom prst="rect">
            <a:avLst/>
          </a:prstGeom>
          <a:solidFill>
            <a:srgbClr val="00B0F0"/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B9B807F0-639A-2369-6012-EF08FBD5ED4D}"/>
              </a:ext>
            </a:extLst>
          </p:cNvPr>
          <p:cNvSpPr/>
          <p:nvPr/>
        </p:nvSpPr>
        <p:spPr>
          <a:xfrm>
            <a:off x="9067800" y="2174541"/>
            <a:ext cx="152400" cy="164427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F5179C47-09BF-C26C-01F8-0064A3516516}"/>
              </a:ext>
            </a:extLst>
          </p:cNvPr>
          <p:cNvSpPr txBox="1"/>
          <p:nvPr/>
        </p:nvSpPr>
        <p:spPr>
          <a:xfrm>
            <a:off x="9239885" y="2007513"/>
            <a:ext cx="97091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2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zadaci</a:t>
            </a:r>
            <a:endParaRPr kumimoji="0" lang="en-US" sz="2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57498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 uiExpand="1">
        <p:bldSub>
          <a:bldChart bld="category"/>
        </p:bldSub>
      </p:bldGraphic>
      <p:bldP spid="12" grpId="0"/>
      <p:bldP spid="13" grpId="0" animBg="1"/>
      <p:bldP spid="14" grpId="0"/>
      <p:bldP spid="15" grpId="0" animBg="1"/>
      <p:bldP spid="16" grpId="0"/>
      <p:bldP spid="17" grpId="0" animBg="1"/>
      <p:bldP spid="18" grpId="0" animBg="1"/>
      <p:bldP spid="1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/>
          <a:lstStyle/>
          <a:p>
            <a:r>
              <a:rPr lang="sr-Latn-RS" sz="3600" dirty="0">
                <a:solidFill>
                  <a:srgbClr val="5A6378">
                    <a:lumMod val="20000"/>
                    <a:lumOff val="80000"/>
                  </a:srgbClr>
                </a:solidFill>
              </a:rPr>
              <a:t>Tabela bodova i ocena</a:t>
            </a:r>
            <a:endParaRPr lang="en-US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620" y="1483854"/>
            <a:ext cx="10575359" cy="31808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2374" y="4781070"/>
            <a:ext cx="3127252" cy="20007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314395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439400" cy="1252728"/>
          </a:xfrm>
        </p:spPr>
        <p:txBody>
          <a:bodyPr/>
          <a:lstStyle/>
          <a:p>
            <a:r>
              <a:rPr lang="sr-Latn-RS" sz="3600" dirty="0">
                <a:solidFill>
                  <a:srgbClr val="5A6378">
                    <a:lumMod val="20000"/>
                    <a:lumOff val="80000"/>
                  </a:srgbClr>
                </a:solidFill>
              </a:rPr>
              <a:t>Prisustvo na času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76200" y="1544187"/>
            <a:ext cx="11963400" cy="59489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73075" marR="0" lvl="0" indent="-28575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sr-Latn-RS" sz="24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1 prisustvo predavanju = 1 bod</a:t>
            </a:r>
          </a:p>
          <a:p>
            <a:pPr marL="187325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sr-Latn-RS" sz="105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473075" marR="0" lvl="0" indent="-28575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sr-Latn-R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 </a:t>
            </a:r>
            <a:r>
              <a:rPr kumimoji="0" lang="sr-Latn-RS" sz="2400" b="1" i="1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kašnjenje na predavanje </a:t>
            </a:r>
            <a:r>
              <a:rPr kumimoji="0" lang="sr-Latn-RS" sz="24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vodi se kao </a:t>
            </a:r>
            <a:r>
              <a:rPr kumimoji="0" lang="sr-Latn-RS" sz="2400" b="1" i="1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neopravdani izostanak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457200" marR="0" lvl="0" indent="-179705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342900" marR="0" lvl="0" indent="-2540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/>
              <a:buChar char=""/>
              <a:tabLst/>
              <a:defRPr/>
            </a:pPr>
            <a:r>
              <a:rPr kumimoji="0" lang="sr-Latn-RS" sz="24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dozvoljena 3 neopravdana</a:t>
            </a:r>
            <a:r>
              <a:rPr kumimoji="0" lang="sr-Latn-R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 po semestru </a:t>
            </a:r>
          </a:p>
          <a:p>
            <a:pPr marL="342900" marR="0" lvl="0" indent="-3429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/>
              <a:buChar char=""/>
              <a:tabLst/>
              <a:defRPr/>
            </a:pPr>
            <a:endParaRPr kumimoji="0" lang="sr-Latn-R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342900" marR="0" lvl="0" indent="-2540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/>
              <a:buChar char=""/>
              <a:tabLst/>
              <a:defRPr/>
            </a:pPr>
            <a:r>
              <a:rPr kumimoji="0" lang="sr-Latn-RS" sz="24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svaki naredni neopravdani izostanak </a:t>
            </a:r>
            <a:r>
              <a:rPr kumimoji="0" lang="sr-Latn-R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vrednuje se sa </a:t>
            </a:r>
            <a:r>
              <a:rPr kumimoji="0" lang="sr-Latn-RS" sz="2400" b="1" i="0" u="sng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1 negativnim</a:t>
            </a:r>
            <a:r>
              <a:rPr kumimoji="0" lang="sr-Latn-RS" sz="24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 bodom (-1)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14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          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kumimoji="0" lang="sr-Latn-R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opravdani izostanak definiše predmetni profesor na osnovu informacije od strane studenta o pojedinačnom izostanku </a:t>
            </a:r>
            <a:r>
              <a:rPr kumimoji="0" lang="sr-Latn-R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(ne oseća se dobro, ima lekarski kontrolni pregled, smrtni slučaj u porodici ...)</a:t>
            </a:r>
            <a:endParaRPr kumimoji="0" lang="sr-Latn-R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kumimoji="0" lang="sr-Latn-R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opravdani izostanak od više dana student reguliše dostavljanjem pisanog opravdanja predstavniku katedre PUM koji potom obaveštava sve profesore </a:t>
            </a:r>
            <a:r>
              <a:rPr kumimoji="0" lang="sr-Latn-RS" sz="24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matičnih predmeta</a:t>
            </a:r>
          </a:p>
          <a:p>
            <a:pPr marL="563245" marR="0" lvl="0" indent="-28575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sr-Latn-RS" sz="24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1 opravdani izostanak = 0 bodova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457200" marR="0" lvl="0" indent="-179705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457200" marR="0" lvl="0" indent="-179705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 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896669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439400" cy="1252728"/>
          </a:xfrm>
        </p:spPr>
        <p:txBody>
          <a:bodyPr/>
          <a:lstStyle/>
          <a:p>
            <a:r>
              <a:rPr lang="sr-Latn-RS" sz="3600" dirty="0">
                <a:solidFill>
                  <a:srgbClr val="5A6378">
                    <a:lumMod val="20000"/>
                    <a:lumOff val="80000"/>
                  </a:srgbClr>
                </a:solidFill>
              </a:rPr>
              <a:t>Predaja seminarskih radova / kolokvijuma</a:t>
            </a:r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76200" y="1524001"/>
            <a:ext cx="12115800" cy="57141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Symbol"/>
              <a:buChar char=""/>
              <a:tabLst/>
              <a:defRPr/>
            </a:pPr>
            <a:r>
              <a:rPr kumimoji="0" lang="sr-Latn-RS" sz="24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u navedenom roku*</a:t>
            </a:r>
            <a:endParaRPr kumimoji="0" lang="sr-Latn-R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630238" marR="0" lvl="0" indent="889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kumimoji="0" lang="sr-Latn-R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	odgovarajući broj bodova/ocena</a:t>
            </a:r>
          </a:p>
          <a:p>
            <a:pPr marL="342900" marR="0" lvl="0" indent="-3429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Symbol"/>
              <a:buChar char=""/>
              <a:tabLst/>
              <a:defRPr/>
            </a:pPr>
            <a:r>
              <a:rPr kumimoji="0" lang="sr-Latn-RS" sz="2400" b="1" i="1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posle navedenog roka</a:t>
            </a:r>
            <a:r>
              <a:rPr kumimoji="0" lang="sr-Latn-RS" sz="24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 </a:t>
            </a:r>
          </a:p>
          <a:p>
            <a:pPr marL="896938" marR="0" lvl="0" indent="-2667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kumimoji="0" lang="sr-Latn-R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odmah, po isteku roka </a:t>
            </a:r>
            <a:r>
              <a:rPr kumimoji="0" lang="sr-Latn-RS" sz="2400" b="1" i="0" u="sng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dva negativna </a:t>
            </a:r>
            <a:r>
              <a:rPr kumimoji="0" lang="sr-Latn-RS" sz="2400" b="0" i="0" u="sng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boda (-2) </a:t>
            </a:r>
          </a:p>
          <a:p>
            <a:pPr marL="896938" marR="0" lvl="0" indent="-2667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kumimoji="0" lang="sr-Latn-R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svakog meseca po </a:t>
            </a:r>
            <a:r>
              <a:rPr kumimoji="0" lang="sr-Latn-RS" sz="2400" b="1" i="0" u="sng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dva negativna </a:t>
            </a:r>
            <a:r>
              <a:rPr kumimoji="0" lang="sr-Latn-RS" sz="2400" b="0" i="0" u="sng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boda (-2) </a:t>
            </a:r>
            <a:r>
              <a:rPr kumimoji="0" lang="sr-Latn-R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do predaje rada </a:t>
            </a:r>
          </a:p>
          <a:p>
            <a:pPr marL="630238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    </a:t>
            </a:r>
            <a:r>
              <a:rPr kumimoji="0" lang="sr-Latn-R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(uključujući i mesec u kojem je predat rad)</a:t>
            </a:r>
          </a:p>
          <a:p>
            <a:pPr marL="630238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       </a:t>
            </a:r>
            <a:r>
              <a:rPr kumimoji="0" lang="sr-Latn-RS" sz="20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***</a:t>
            </a:r>
            <a:r>
              <a:rPr kumimoji="0" lang="pl-PL" sz="20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maksimalno </a:t>
            </a:r>
            <a:r>
              <a:rPr kumimoji="0" lang="pl-PL" sz="2000" b="1" i="1" u="sng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6 negativnih bodova </a:t>
            </a:r>
            <a:r>
              <a:rPr kumimoji="0" lang="pl-PL" sz="20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po zadatom pisanom radu u semestru</a:t>
            </a:r>
            <a:endParaRPr kumimoji="0" lang="sr-Latn-RS" sz="20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541338" marR="0" lvl="0" indent="-274638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20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***po predaji i oceni rada, sabiraju se pozitivni bodovi u skladu sa dobijenom ocenom i negativni bodovi usled             kašnjenja predaje rada</a:t>
            </a:r>
          </a:p>
          <a:p>
            <a:pPr marL="342900" marR="0" lvl="0" indent="-3429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Symbol"/>
              <a:buChar char=""/>
              <a:tabLst/>
              <a:defRPr/>
            </a:pPr>
            <a:r>
              <a:rPr kumimoji="0" lang="sr-Latn-RS" sz="2400" b="1" i="1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Student ne može pristupiti usmenom delu ispita sve dok ne preda seminarski/kolokvijum*</a:t>
            </a:r>
            <a:endParaRPr kumimoji="0" lang="sr-Latn-RS" sz="24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541338" marR="0" lvl="0" indent="-274638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20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* naknadna predaja rada podrazumeva najkasnije </a:t>
            </a:r>
            <a:r>
              <a:rPr kumimoji="0" lang="sr-Latn-RS" sz="2000" b="0" i="1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sedam (7) dana pre termina usmenog ispita</a:t>
            </a:r>
          </a:p>
          <a:p>
            <a:pPr marL="541338" marR="0" lvl="0" indent="-274638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202696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439400" cy="1252728"/>
          </a:xfrm>
        </p:spPr>
        <p:txBody>
          <a:bodyPr/>
          <a:lstStyle/>
          <a:p>
            <a:r>
              <a:rPr lang="sr-Latn-RS" sz="3600" dirty="0">
                <a:solidFill>
                  <a:srgbClr val="5A6378">
                    <a:lumMod val="20000"/>
                    <a:lumOff val="80000"/>
                  </a:srgbClr>
                </a:solidFill>
              </a:rPr>
              <a:t>Izrada mesečnih zadataka</a:t>
            </a:r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76200" y="2590800"/>
            <a:ext cx="11963400" cy="34181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Symbol"/>
              <a:buChar char=""/>
              <a:tabLst/>
              <a:defRPr/>
            </a:pPr>
            <a:r>
              <a:rPr kumimoji="0" lang="sr-Latn-RS" sz="24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Mesečni zadaci dostavljaju se isključivo u navedenom roku</a:t>
            </a:r>
            <a:endParaRPr kumimoji="0" lang="sr-Latn-R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630238" marR="0" lvl="0" indent="889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kumimoji="0" lang="sr-Latn-R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	zadatak = odgovarajući broj bodova (od 1 do 5)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endParaRPr kumimoji="0" lang="sr-Latn-RS" sz="600" b="0" i="0" u="sng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Symbol"/>
              <a:buChar char=""/>
              <a:tabLst/>
              <a:defRPr/>
            </a:pPr>
            <a:r>
              <a:rPr kumimoji="0" lang="sr-Latn-RS" sz="2400" b="1" i="1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posle navedenog roka</a:t>
            </a:r>
            <a:r>
              <a:rPr kumimoji="0" lang="sr-Latn-RS" sz="24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 </a:t>
            </a:r>
          </a:p>
          <a:p>
            <a:pPr marL="896938" marR="0" lvl="0" indent="-2667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kumimoji="0" lang="sr-Latn-R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ne primaju se naknadno urađeni zadaci</a:t>
            </a:r>
            <a:endParaRPr kumimoji="0" lang="sr-Latn-RS" sz="2400" b="0" i="0" u="sng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896938" marR="0" lvl="0" indent="-2667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kumimoji="0" lang="sr-Latn-R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neurađeni zadatak označava se sa </a:t>
            </a:r>
            <a:r>
              <a:rPr kumimoji="0" lang="sr-Latn-RS" sz="2400" b="1" i="0" u="sng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pet negativnih </a:t>
            </a:r>
            <a:r>
              <a:rPr kumimoji="0" lang="sr-Latn-RS" sz="2400" b="0" i="0" u="sng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bodova (-5)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 </a:t>
            </a:r>
            <a:endParaRPr kumimoji="0" lang="sr-Latn-RS" sz="14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541338" marR="0" lvl="0" indent="-274638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969753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Overrid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odule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Module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Module">
    <a:dk1>
      <a:sysClr val="windowText" lastClr="000000"/>
    </a:dk1>
    <a:lt1>
      <a:sysClr val="window" lastClr="FFFFFF"/>
    </a:lt1>
    <a:dk2>
      <a:srgbClr val="5A6378"/>
    </a:dk2>
    <a:lt2>
      <a:srgbClr val="D4D4D6"/>
    </a:lt2>
    <a:accent1>
      <a:srgbClr val="F0AD00"/>
    </a:accent1>
    <a:accent2>
      <a:srgbClr val="60B5CC"/>
    </a:accent2>
    <a:accent3>
      <a:srgbClr val="E66C7D"/>
    </a:accent3>
    <a:accent4>
      <a:srgbClr val="6BB76D"/>
    </a:accent4>
    <a:accent5>
      <a:srgbClr val="E88651"/>
    </a:accent5>
    <a:accent6>
      <a:srgbClr val="C64847"/>
    </a:accent6>
    <a:hlink>
      <a:srgbClr val="168BBA"/>
    </a:hlink>
    <a:folHlink>
      <a:srgbClr val="680000"/>
    </a:folHlink>
  </a:clrScheme>
  <a:fontScheme name="Module">
    <a:majorFont>
      <a:latin typeface="Corbel"/>
      <a:ea typeface=""/>
      <a:cs typeface=""/>
      <a:font script="Jpan" typeface="HGｺﾞｼｯｸM"/>
      <a:font script="Hang" typeface="HY엽서L"/>
      <a:font script="Hans" typeface="华文楷体"/>
      <a:font script="Hant" typeface="新細明體"/>
      <a:font script="Arab" typeface="Tahoma"/>
      <a:font script="Hebr" typeface="Miriam"/>
      <a:font script="Thai" typeface="Dillenia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ajorFont>
    <a:minorFont>
      <a:latin typeface="Corbel"/>
      <a:ea typeface=""/>
      <a:cs typeface=""/>
      <a:font script="Jpan" typeface="HGｺﾞｼｯｸM"/>
      <a:font script="Hang" typeface="HY엽서L"/>
      <a:font script="Hans" typeface="华文楷体"/>
      <a:font script="Hant" typeface="新細明體"/>
      <a:font script="Arab" typeface="Tahoma"/>
      <a:font script="Hebr" typeface="Miriam"/>
      <a:font script="Thai" typeface="Dillenia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Modul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47500"/>
              <a:satMod val="137000"/>
            </a:schemeClr>
          </a:gs>
          <a:gs pos="55000">
            <a:schemeClr val="phClr">
              <a:shade val="69000"/>
              <a:satMod val="137000"/>
            </a:schemeClr>
          </a:gs>
          <a:gs pos="100000">
            <a:schemeClr val="phClr">
              <a:shade val="98000"/>
              <a:satMod val="137000"/>
            </a:schemeClr>
          </a:gs>
        </a:gsLst>
        <a:lin ang="16200000" scaled="0"/>
      </a:gradFill>
    </a:fillStyleLst>
    <a:lnStyleLst>
      <a:ln w="6350" cap="rnd" cmpd="sng" algn="ctr">
        <a:solidFill>
          <a:schemeClr val="phClr">
            <a:shade val="95000"/>
            <a:satMod val="105000"/>
          </a:schemeClr>
        </a:solidFill>
        <a:prstDash val="solid"/>
      </a:ln>
      <a:ln w="48000" cap="flat" cmpd="thickThin" algn="ctr">
        <a:solidFill>
          <a:schemeClr val="phClr"/>
        </a:solidFill>
        <a:prstDash val="solid"/>
      </a:ln>
      <a:ln w="48500" cap="flat" cmpd="thickThin" algn="ctr">
        <a:solidFill>
          <a:schemeClr val="phClr"/>
        </a:solidFill>
        <a:prstDash val="solid"/>
      </a:ln>
    </a:lnStyleLst>
    <a:effectStyleLst>
      <a:effectStyle>
        <a:effectLst>
          <a:outerShdw blurRad="45000" dist="25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39000" dist="254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 fov="0">
            <a:rot lat="0" lon="0" rev="0"/>
          </a:camera>
          <a:lightRig rig="threePt" dir="t">
            <a:rot lat="0" lon="0" rev="1800000"/>
          </a:lightRig>
        </a:scene3d>
        <a:sp3d prstMaterial="matte">
          <a:bevelT h="200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8000"/>
              <a:satMod val="300000"/>
            </a:schemeClr>
          </a:gs>
          <a:gs pos="12000">
            <a:schemeClr val="phClr">
              <a:tint val="48000"/>
              <a:satMod val="300000"/>
            </a:schemeClr>
          </a:gs>
          <a:gs pos="20000">
            <a:schemeClr val="phClr">
              <a:tint val="49000"/>
              <a:satMod val="300000"/>
            </a:schemeClr>
          </a:gs>
          <a:gs pos="100000">
            <a:schemeClr val="phClr">
              <a:shade val="30000"/>
            </a:schemeClr>
          </a:gs>
        </a:gsLst>
        <a:path path="circle">
          <a:fillToRect l="10000" t="-25000" r="10000" b="125000"/>
        </a:path>
      </a:gradFill>
      <a:blipFill>
        <a:blip xmlns:r="http://schemas.openxmlformats.org/officeDocument/2006/relationships" r:embed="rId1">
          <a:duotone>
            <a:schemeClr val="phClr">
              <a:shade val="75000"/>
              <a:satMod val="105000"/>
            </a:schemeClr>
            <a:schemeClr val="phClr">
              <a:tint val="95000"/>
              <a:satMod val="105000"/>
            </a:schemeClr>
          </a:duotone>
        </a:blip>
        <a:tile tx="0" ty="0" sx="38000" sy="38000" flip="none" algn="tl"/>
      </a:blip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1569</TotalTime>
  <Words>725</Words>
  <Application>Microsoft Office PowerPoint</Application>
  <PresentationFormat>Widescreen</PresentationFormat>
  <Paragraphs>179</Paragraphs>
  <Slides>14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14</vt:i4>
      </vt:variant>
    </vt:vector>
  </HeadingPairs>
  <TitlesOfParts>
    <vt:vector size="24" baseType="lpstr">
      <vt:lpstr>Arial</vt:lpstr>
      <vt:lpstr>Calibri</vt:lpstr>
      <vt:lpstr>Corbel</vt:lpstr>
      <vt:lpstr>Symbol</vt:lpstr>
      <vt:lpstr>Times New Roman</vt:lpstr>
      <vt:lpstr>Wingdings</vt:lpstr>
      <vt:lpstr>Wingdings 2</vt:lpstr>
      <vt:lpstr>Wingdings 3</vt:lpstr>
      <vt:lpstr>Module</vt:lpstr>
      <vt:lpstr>2_Module</vt:lpstr>
      <vt:lpstr>PowerPoint Presentation</vt:lpstr>
      <vt:lpstr>O predmetu ...</vt:lpstr>
      <vt:lpstr>Mesto i uloga organizacije u TV produkciji</vt:lpstr>
      <vt:lpstr>Tehnološki načini TV produkcije</vt:lpstr>
      <vt:lpstr>Predispitni bodovi </vt:lpstr>
      <vt:lpstr>Tabela bodova i ocena</vt:lpstr>
      <vt:lpstr>Prisustvo na času</vt:lpstr>
      <vt:lpstr>Predaja seminarskih radova / kolokvijuma</vt:lpstr>
      <vt:lpstr>Izrada mesečnih zadataka</vt:lpstr>
      <vt:lpstr>Predispitne obaveze</vt:lpstr>
      <vt:lpstr>Predispitne obaveze</vt:lpstr>
      <vt:lpstr>www.tvprodukcija.com</vt:lpstr>
      <vt:lpstr>www.tvprodukcija.com</vt:lpstr>
      <vt:lpstr>www.tvprodukcija.com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VESTI</dc:title>
  <dc:creator>Pixi</dc:creator>
  <cp:lastModifiedBy>Predrag Kajganić</cp:lastModifiedBy>
  <cp:revision>423</cp:revision>
  <dcterms:created xsi:type="dcterms:W3CDTF">2006-08-16T00:00:00Z</dcterms:created>
  <dcterms:modified xsi:type="dcterms:W3CDTF">2024-08-07T13:39:07Z</dcterms:modified>
</cp:coreProperties>
</file>