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0"/>
  </p:notesMasterIdLst>
  <p:sldIdLst>
    <p:sldId id="287" r:id="rId3"/>
    <p:sldId id="288" r:id="rId4"/>
    <p:sldId id="335" r:id="rId5"/>
    <p:sldId id="289" r:id="rId6"/>
    <p:sldId id="290" r:id="rId7"/>
    <p:sldId id="314" r:id="rId8"/>
    <p:sldId id="315" r:id="rId9"/>
    <p:sldId id="322" r:id="rId10"/>
    <p:sldId id="297" r:id="rId11"/>
    <p:sldId id="336" r:id="rId12"/>
    <p:sldId id="332" r:id="rId13"/>
    <p:sldId id="337" r:id="rId14"/>
    <p:sldId id="333" r:id="rId15"/>
    <p:sldId id="291" r:id="rId16"/>
    <p:sldId id="327" r:id="rId17"/>
    <p:sldId id="328" r:id="rId18"/>
    <p:sldId id="33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52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41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66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962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658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621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368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373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686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9745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333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28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152400"/>
            <a:ext cx="4876800" cy="48768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95500" y="5705094"/>
            <a:ext cx="8229600" cy="6263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Metodske jedinice u prolećnom semestru ...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110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103914"/>
              </p:ext>
            </p:extLst>
          </p:nvPr>
        </p:nvGraphicFramePr>
        <p:xfrm>
          <a:off x="1219199" y="2514600"/>
          <a:ext cx="9753601" cy="35966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1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9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2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Zadaci/vežbe– II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februar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kumimoji="0" lang="sr-Latn-R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sr-Latn-R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Analizirati organizacionu strukturu na izabranom primeru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mart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sr-Latn-RS" sz="1000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Reorganizovati organizacionu strukturu izabranog primera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sr-Latn-RS" sz="1000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Analizom zadatog primera navesti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sastav potrebne ekipe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77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334000"/>
          </a:xfrm>
        </p:spPr>
        <p:txBody>
          <a:bodyPr>
            <a:normAutofit/>
          </a:bodyPr>
          <a:lstStyle/>
          <a:p>
            <a:pPr marL="457200" lvl="1" indent="-33972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295650"/>
              </p:ext>
            </p:extLst>
          </p:nvPr>
        </p:nvGraphicFramePr>
        <p:xfrm>
          <a:off x="3248025" y="1606042"/>
          <a:ext cx="8686800" cy="517575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7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69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2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II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Oblikovanje  organizacione strukture na primeru ...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Producentska</a:t>
                      </a:r>
                      <a:r>
                        <a:rPr lang="en-U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kuća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produkcija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serijskog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igranog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programa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; TV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formati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; rental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opreme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;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muzička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produkcija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;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događaji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...)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Komercijalna</a:t>
                      </a:r>
                      <a:r>
                        <a:rPr lang="en-U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zabavni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informativni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program)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Javni</a:t>
                      </a:r>
                      <a:r>
                        <a:rPr lang="en-U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medijski</a:t>
                      </a:r>
                      <a:r>
                        <a:rPr lang="en-U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servis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Regionalna</a:t>
                      </a:r>
                      <a:r>
                        <a:rPr lang="en-U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centralni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studio + TV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centri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u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regionu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sr-Latn-RS" sz="1400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Oblikovanje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organizacione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strukture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– </a:t>
                      </a:r>
                      <a:r>
                        <a:rPr lang="en-US" sz="18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Lokalna</a:t>
                      </a:r>
                      <a:r>
                        <a:rPr lang="en-U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</a:t>
                      </a:r>
                      <a:r>
                        <a:rPr lang="en-U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gradski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program;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servisno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komunalne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informacije</a:t>
                      </a: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22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7102" y="1600201"/>
            <a:ext cx="9157795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1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970" y="1557172"/>
            <a:ext cx="9252060" cy="522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0824" y="1562101"/>
            <a:ext cx="9530351" cy="51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4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110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6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Analizirati i utvrditi organizacionu strukturu TV stanice, dimenzije i organizacione modele; definisanje radnih pozicija u TV stanici</a:t>
            </a:r>
            <a:endParaRPr lang="sr-Latn-RS" sz="2400" dirty="0">
              <a:latin typeface="Corbel" pitchFamily="34" charset="0"/>
            </a:endParaRPr>
          </a:p>
          <a:p>
            <a:pPr marL="896937" lvl="3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896937" lvl="3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896937" lvl="3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896937" lvl="3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700" dirty="0">
              <a:latin typeface="Corbel" pitchFamily="34" charset="0"/>
            </a:endParaRP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metodama organizacije i organizacionih modela, potrebnim radnim pozicijama i njihovom značaju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b="1" dirty="0"/>
              <a:t>          </a:t>
            </a: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5438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7348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hr-HR" sz="1800" b="1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hr-HR" sz="1800" b="1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Literatura: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1.  Kajganić P. (2010) </a:t>
            </a:r>
            <a:r>
              <a:rPr lang="hr-HR" sz="2000" b="1" dirty="0"/>
              <a:t>TV produkcija 1</a:t>
            </a:r>
            <a:r>
              <a:rPr lang="hr-HR" sz="2000" dirty="0"/>
              <a:t>, ShopMyBook, Puurs, Belgium 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2. Peković G. (1995) </a:t>
            </a:r>
            <a:r>
              <a:rPr lang="hr-HR" sz="2000" b="1" dirty="0"/>
              <a:t>Menadžment komercijalne televizije</a:t>
            </a:r>
            <a:r>
              <a:rPr lang="hr-HR" sz="2000" dirty="0"/>
              <a:t>, FDU, Beograd 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3. Leksikon (1993) </a:t>
            </a:r>
            <a:r>
              <a:rPr lang="hr-HR" sz="2000" b="1" dirty="0"/>
              <a:t>Leksikon filmskih i TV pojmova 1</a:t>
            </a:r>
            <a:r>
              <a:rPr lang="hr-HR" sz="2000" dirty="0"/>
              <a:t>, Naučna knjiga, Univerzitet umetnosti, Beograd 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4. Leksikon (1997) </a:t>
            </a:r>
            <a:r>
              <a:rPr lang="hr-HR" sz="2000" b="1" dirty="0"/>
              <a:t>Leksikon filmskih i TV pojmova 2</a:t>
            </a:r>
            <a:r>
              <a:rPr lang="hr-HR" sz="2000" dirty="0"/>
              <a:t>, Univerzitet umetnosti, Beograd 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5. Dulanović Ž., Ondrej J. (2002) </a:t>
            </a:r>
            <a:r>
              <a:rPr lang="hr-HR" sz="2000" b="1" dirty="0"/>
              <a:t>Organizaciona struktura-metode i modeli</a:t>
            </a:r>
            <a:r>
              <a:rPr lang="hr-HR" sz="2000" dirty="0"/>
              <a:t>, FON, Beograd 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6. Dulanović Ž., Džinović M. (1995) </a:t>
            </a:r>
            <a:r>
              <a:rPr lang="hr-HR" sz="2000" b="1" dirty="0"/>
              <a:t>Osnovi organizacije</a:t>
            </a:r>
            <a:r>
              <a:rPr lang="hr-HR" sz="2000" dirty="0"/>
              <a:t>, FON, Beograd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5694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Organizaciona struktura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734800" cy="5257800"/>
          </a:xfrm>
        </p:spPr>
        <p:txBody>
          <a:bodyPr>
            <a:normAutofit/>
          </a:bodyPr>
          <a:lstStyle/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Dimenzije i modeli org. strukture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Org. struktura TV stanice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Programski sektor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Sektor tehnike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Ekonomsko poslovni sektor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Sektor produkcije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Izvršna produkcija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Služba realizacije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Kreativna služba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533" y="2130867"/>
            <a:ext cx="5887021" cy="39246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188" y="1948560"/>
            <a:ext cx="5111497" cy="42814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533" y="2077477"/>
            <a:ext cx="5926492" cy="431690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4193" y="2103759"/>
            <a:ext cx="6021262" cy="418416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000" y="2146725"/>
            <a:ext cx="5928076" cy="41841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4193" y="2009907"/>
            <a:ext cx="5878518" cy="439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8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Radne pozicije u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734800" cy="5257800"/>
          </a:xfrm>
        </p:spPr>
        <p:txBody>
          <a:bodyPr>
            <a:normAutofit/>
          </a:bodyPr>
          <a:lstStyle/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Producent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Glavni organizator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Sekretar produkcije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Planer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ENG snimatelj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Tonski snimatelj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Sekretar režije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Video mikser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7539" y="2335432"/>
            <a:ext cx="6252909" cy="356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2162" y="2085830"/>
            <a:ext cx="4635772" cy="4127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3645" y="1828801"/>
            <a:ext cx="5808775" cy="455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961" y="2085829"/>
            <a:ext cx="5818652" cy="4127606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5441" y="1924792"/>
            <a:ext cx="4304360" cy="448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9989" y="2556583"/>
            <a:ext cx="5853021" cy="3304124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072" y="2215742"/>
            <a:ext cx="6104033" cy="4069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8883" y="2180803"/>
            <a:ext cx="6333010" cy="421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048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Radne pozicije u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1582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Realizator EGO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Tonski realizator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Asistent režije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Kamerman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Arhivar/as. realizacije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Dokumentarista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Stilista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Garderober 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599" y="1907126"/>
            <a:ext cx="5664452" cy="4252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599" y="1871577"/>
            <a:ext cx="5664451" cy="424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1810615"/>
            <a:ext cx="5475636" cy="436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8918" y="2498982"/>
            <a:ext cx="6268267" cy="2970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498" y="1864758"/>
            <a:ext cx="5758861" cy="4320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535" y="1672684"/>
            <a:ext cx="4065213" cy="493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1150" y="1981200"/>
            <a:ext cx="6285601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2247953"/>
            <a:ext cx="6278101" cy="3649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640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Radne pozicije u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582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Šminker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Scenograf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Scenski radnik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Dizajner video grafike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Realizator video grafike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Glavni realizator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Realizator emisije</a:t>
            </a:r>
          </a:p>
          <a:p>
            <a:pPr marL="688975" lvl="1" indent="-24447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Realizator vesti 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817" y="1828617"/>
            <a:ext cx="4650070" cy="4650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2548" y="1841654"/>
            <a:ext cx="6463534" cy="469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6971" y="2047312"/>
            <a:ext cx="6283895" cy="41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1621" y="1828801"/>
            <a:ext cx="6976175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796" y="1952934"/>
            <a:ext cx="7128063" cy="4384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314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2590</TotalTime>
  <Words>727</Words>
  <Application>Microsoft Office PowerPoint</Application>
  <PresentationFormat>Widescreen</PresentationFormat>
  <Paragraphs>209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Corbel</vt:lpstr>
      <vt:lpstr>Symbol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O predmetu ...</vt:lpstr>
      <vt:lpstr>Organizaciona struktura TV</vt:lpstr>
      <vt:lpstr>Radne pozicije u TV</vt:lpstr>
      <vt:lpstr>Radne pozicije u TV</vt:lpstr>
      <vt:lpstr>Radne pozicije u TV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668</cp:revision>
  <dcterms:created xsi:type="dcterms:W3CDTF">2006-08-16T00:00:00Z</dcterms:created>
  <dcterms:modified xsi:type="dcterms:W3CDTF">2024-08-06T17:20:21Z</dcterms:modified>
</cp:coreProperties>
</file>