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notesMasterIdLst>
    <p:notesMasterId r:id="rId29"/>
  </p:notesMasterIdLst>
  <p:sldIdLst>
    <p:sldId id="256" r:id="rId5"/>
    <p:sldId id="265" r:id="rId6"/>
    <p:sldId id="283" r:id="rId7"/>
    <p:sldId id="284" r:id="rId8"/>
    <p:sldId id="266" r:id="rId9"/>
    <p:sldId id="258" r:id="rId10"/>
    <p:sldId id="267" r:id="rId11"/>
    <p:sldId id="268" r:id="rId12"/>
    <p:sldId id="269" r:id="rId13"/>
    <p:sldId id="270" r:id="rId14"/>
    <p:sldId id="285" r:id="rId15"/>
    <p:sldId id="271" r:id="rId16"/>
    <p:sldId id="286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07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88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98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886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17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01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78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38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4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04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82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88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490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754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03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90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73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0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091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016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775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129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252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4704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263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7875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955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40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389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447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282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867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1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4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68877" y="5725888"/>
            <a:ext cx="8587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POSADA REŽIJE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839" y="152400"/>
            <a:ext cx="6550321" cy="492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906" y="114299"/>
            <a:ext cx="9312188" cy="6629401"/>
          </a:xfrm>
        </p:spPr>
      </p:pic>
    </p:spTree>
    <p:extLst>
      <p:ext uri="{BB962C8B-B14F-4D97-AF65-F5344CB8AC3E}">
        <p14:creationId xmlns:p14="http://schemas.microsoft.com/office/powerpoint/2010/main" val="84803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0"/>
            <a:ext cx="4876800" cy="6827132"/>
          </a:xfrm>
        </p:spPr>
      </p:pic>
    </p:spTree>
    <p:extLst>
      <p:ext uri="{BB962C8B-B14F-4D97-AF65-F5344CB8AC3E}">
        <p14:creationId xmlns:p14="http://schemas.microsoft.com/office/powerpoint/2010/main" val="24247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2" t="10045" r="4688" b="39729"/>
          <a:stretch/>
        </p:blipFill>
        <p:spPr>
          <a:xfrm>
            <a:off x="1905000" y="100012"/>
            <a:ext cx="8877300" cy="6657975"/>
          </a:xfrm>
        </p:spPr>
      </p:pic>
    </p:spTree>
    <p:extLst>
      <p:ext uri="{BB962C8B-B14F-4D97-AF65-F5344CB8AC3E}">
        <p14:creationId xmlns:p14="http://schemas.microsoft.com/office/powerpoint/2010/main" val="423248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2" t="59155" r="4688" b="2896"/>
          <a:stretch/>
        </p:blipFill>
        <p:spPr>
          <a:xfrm>
            <a:off x="990600" y="685800"/>
            <a:ext cx="10488705" cy="5943600"/>
          </a:xfrm>
        </p:spPr>
      </p:pic>
    </p:spTree>
    <p:extLst>
      <p:ext uri="{BB962C8B-B14F-4D97-AF65-F5344CB8AC3E}">
        <p14:creationId xmlns:p14="http://schemas.microsoft.com/office/powerpoint/2010/main" val="159072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1"/>
            <a:ext cx="11810999" cy="5029199"/>
          </a:xfrm>
        </p:spPr>
        <p:txBody>
          <a:bodyPr>
            <a:noAutofit/>
          </a:bodyPr>
          <a:lstStyle/>
          <a:p>
            <a:pPr fontAlgn="base" hangingPunct="0">
              <a:buClrTx/>
            </a:pPr>
            <a:r>
              <a:rPr lang="hr-HR" sz="2400" dirty="0"/>
              <a:t>po preuzimanju traka proverava sve informacije u izvođačkom sinopsisu:</a:t>
            </a:r>
          </a:p>
          <a:p>
            <a:pPr marL="118872" indent="0" fontAlgn="base" hangingPunct="0">
              <a:buNone/>
            </a:pPr>
            <a:endParaRPr lang="en-US" sz="1400" dirty="0"/>
          </a:p>
          <a:p>
            <a:pPr marL="438150" indent="280988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potrebne potpise dostavlja realizatoru el. grafičke obrade</a:t>
            </a:r>
            <a:endParaRPr lang="sr-Latn-RS" sz="2200" dirty="0"/>
          </a:p>
          <a:p>
            <a:pPr marL="438150" indent="280988" fontAlgn="base" hangingPunct="0">
              <a:buClrTx/>
              <a:buFont typeface="Arial" pitchFamily="34" charset="0"/>
              <a:buChar char="•"/>
            </a:pPr>
            <a:endParaRPr lang="en-US" sz="1400" dirty="0"/>
          </a:p>
          <a:p>
            <a:pPr marL="719138" indent="-274638" algn="just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upoređuje trajanje emisije sa planiranim trajanjem u dnevnoj košuljici, a u slučaju vremenskog odstupanja realnog/planiranog trajanja emisije uz konsultaciju sa video mikserom-realizatorom i dežurnim urednikom pristupa izboru emisija za popunu, odnosno skraćivanju trajanja telopa, najava ili "izbacivanje" kratkih formi</a:t>
            </a:r>
            <a:endParaRPr lang="sr-Latn-RS" sz="2200" dirty="0"/>
          </a:p>
          <a:p>
            <a:pPr marL="438150" indent="280988" fontAlgn="base" hangingPunct="0">
              <a:buClrTx/>
              <a:buFont typeface="Arial" pitchFamily="34" charset="0"/>
              <a:buChar char="•"/>
            </a:pPr>
            <a:endParaRPr lang="en-US" sz="1400" dirty="0"/>
          </a:p>
          <a:p>
            <a:pPr marL="719138" indent="-274638" algn="just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ako emisija poseduje svoju košuljicu, na osnovu iste proverava da li </a:t>
            </a:r>
            <a:r>
              <a:rPr lang="sr-Latn-RS" sz="2200" dirty="0"/>
              <a:t> </a:t>
            </a:r>
            <a:r>
              <a:rPr lang="de-DE" sz="2200" dirty="0"/>
              <a:t>poseduje sve potrebne VTR materijale za emitovanje i izvođačke sinopsise</a:t>
            </a:r>
            <a:endParaRPr lang="sr-Latn-RS" sz="2200" dirty="0"/>
          </a:p>
          <a:p>
            <a:pPr marL="438150" indent="280988" fontAlgn="base" hangingPunct="0">
              <a:buClrTx/>
              <a:buFont typeface="Arial" pitchFamily="34" charset="0"/>
              <a:buChar char="•"/>
            </a:pPr>
            <a:endParaRPr lang="en-US" sz="1400" dirty="0"/>
          </a:p>
          <a:p>
            <a:pPr marL="719138" indent="-274638" algn="just" fontAlgn="base" hangingPunct="0">
              <a:buClrTx/>
              <a:buFont typeface="Arial" pitchFamily="34" charset="0"/>
              <a:buChar char="•"/>
            </a:pPr>
            <a:r>
              <a:rPr lang="de-DE" sz="2200" dirty="0"/>
              <a:t>realizatoru el. grafičke obrade blagovremeno dostavlja spisak potpisa koji "idu" tokom emitovanja, sem za informativnu emisiju </a:t>
            </a:r>
            <a:r>
              <a:rPr lang="sr-Latn-RS" sz="2200" dirty="0"/>
              <a:t> </a:t>
            </a:r>
            <a:r>
              <a:rPr lang="de-DE" sz="2200" dirty="0"/>
              <a:t>vesti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1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1"/>
            <a:ext cx="11658599" cy="50291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Za vreme emitovanja</a:t>
            </a:r>
          </a:p>
          <a:p>
            <a:pPr marL="444500" indent="0" algn="just">
              <a:buClr>
                <a:srgbClr val="F0AD00"/>
              </a:buClr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896938" indent="0" algn="just" defTabSz="1074738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	postupa po usvojenim standardima za emitovanje</a:t>
            </a:r>
          </a:p>
          <a:p>
            <a:pPr marL="896938" indent="0" algn="just">
              <a:buClrTx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74738" indent="-177800" algn="just" defTabSz="1074738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video miksera-realizatora obaveštava o "tejpu" sa kojeg "ide" prilog, trajanje priloga, završni kadar, završne reči, odbrojava  vreme do isteka priloga</a:t>
            </a:r>
          </a:p>
          <a:p>
            <a:pPr marL="896938" indent="0" algn="just">
              <a:buClrTx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74738" indent="-177800" algn="just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tonskog realizatora obaveštava po kom kanalu "ide" ton (sve ostale    informacije dobija istovremeno kada i video mikser - realizator)</a:t>
            </a:r>
          </a:p>
          <a:p>
            <a:pPr marL="896938" indent="0" algn="just">
              <a:buClrTx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74738" indent="-177800" algn="just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realizatora el. graf. obrade obaveštava o potpisima (kada i koji potpis)</a:t>
            </a:r>
          </a:p>
          <a:p>
            <a:pPr marL="896938" indent="0" algn="just">
              <a:buClrTx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74738" indent="-177800" algn="just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vodi brigu o planiranoj satnici i u dogovoru sa video mikserom-realizatorom blagovremeno reaguje u slučaju vremenskog odstupanja (realno/planirano trajanje emisije)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3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600201"/>
            <a:ext cx="10363199" cy="50291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Za vreme snimanja/ postprodukcije</a:t>
            </a:r>
          </a:p>
          <a:p>
            <a:pPr marL="444500" indent="0" algn="just">
              <a:buClr>
                <a:srgbClr val="F0AD00"/>
              </a:buClr>
              <a:buNone/>
            </a:pPr>
            <a:endParaRPr lang="sr-Latn-RS" sz="1000" dirty="0">
              <a:solidFill>
                <a:prstClr val="black"/>
              </a:solidFill>
              <a:latin typeface="Corbel" pitchFamily="34" charset="0"/>
            </a:endParaRPr>
          </a:p>
          <a:p>
            <a:pPr marL="787400" indent="109538" algn="just">
              <a:buClrTx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	 vodi skript sa svim potrebnim podacima koji će koristiti prilikom montaže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2743200"/>
            <a:ext cx="5232400" cy="3924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068" y="2743200"/>
            <a:ext cx="3439495" cy="39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1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 / realizator 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Koordinator programa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Asistent realizacije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97991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2650" y="5756666"/>
            <a:ext cx="811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TONSKI REALIZATOR </a:t>
            </a:r>
            <a:r>
              <a:rPr lang="sr-Latn-RS" b="1" dirty="0"/>
              <a:t>- </a:t>
            </a:r>
            <a:r>
              <a:rPr lang="sr-Latn-RS" sz="2400" dirty="0"/>
              <a:t>snima i usklađuje tonske signale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800" y="15240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8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600201"/>
            <a:ext cx="11887199" cy="50291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endParaRPr lang="sr-Latn-RS" sz="18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Odgovoran je za kvalitet tonskog zapisa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71550" lvl="0" indent="-228600" algn="just" fontAlgn="base" hangingPunct="0">
              <a:buClrTx/>
              <a:buFont typeface="Wingdings" pitchFamily="2" charset="2"/>
              <a:buChar char="§"/>
            </a:pPr>
            <a:r>
              <a:rPr lang="sr-Latn-RS" sz="2200" dirty="0">
                <a:latin typeface="Corbel" pitchFamily="34" charset="0"/>
              </a:rPr>
              <a:t> </a:t>
            </a:r>
            <a:r>
              <a:rPr lang="hr-HR" sz="2200" dirty="0"/>
              <a:t>dogovara se sa rediteljem/realizatorom o realizaciji (utvrđuje broj, vrstu mikrofona i daje upustva asistentima režije/mikromanima na kojim mestima da ih postave i usmere)</a:t>
            </a:r>
          </a:p>
          <a:p>
            <a:pPr marL="971550" lvl="0" indent="-22860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marL="971550" lvl="0" indent="-22860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pušta </a:t>
            </a:r>
            <a:r>
              <a:rPr lang="hr-HR" sz="2200" i="1" dirty="0"/>
              <a:t>PLAY BACK</a:t>
            </a:r>
            <a:r>
              <a:rPr lang="hr-HR" sz="2200" dirty="0"/>
              <a:t> i podešava optimalni nivo tona za izvođače u studiju</a:t>
            </a:r>
          </a:p>
          <a:p>
            <a:pPr marL="971550" lvl="0" indent="-22860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marL="971550" lvl="0" indent="-22860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pušta muzičke podloge koje mu prethodno obezbedi muzički urednik/saradnik</a:t>
            </a:r>
          </a:p>
          <a:p>
            <a:pPr marL="971550" lvl="0" indent="-228600" fontAlgn="base" hangingPunct="0">
              <a:buClrTx/>
              <a:buFont typeface="Wingdings" pitchFamily="2" charset="2"/>
              <a:buChar char="§"/>
            </a:pPr>
            <a:endParaRPr lang="en-US" sz="2200" dirty="0"/>
          </a:p>
          <a:p>
            <a:pPr marL="971550" indent="-22860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sve informacije o tonu (koji tejp, po kom kanalu,...) dobija od sekretara režije/magnetoskop</a:t>
            </a:r>
            <a:endParaRPr lang="en-US" sz="2200" dirty="0"/>
          </a:p>
          <a:p>
            <a:pPr fontAlgn="base" hangingPunct="0"/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200" y="304801"/>
            <a:ext cx="4865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Režija </a:t>
            </a: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(primer)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473" y="1426292"/>
            <a:ext cx="8917054" cy="543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 / realizator 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Sekretar režije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Mikroman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61828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38450" y="5695110"/>
            <a:ext cx="744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EGO</a:t>
            </a:r>
            <a:r>
              <a:rPr lang="sr-Latn-RS" sz="2000" b="1" dirty="0"/>
              <a:t> </a:t>
            </a:r>
            <a:r>
              <a:rPr lang="sr-Latn-RS" b="1" dirty="0"/>
              <a:t>– </a:t>
            </a:r>
            <a:r>
              <a:rPr lang="sr-Latn-RS" sz="2400" dirty="0"/>
              <a:t>el. grafička obrada, kompjuterista, kajronista ...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800" y="15240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0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1"/>
            <a:ext cx="11658599" cy="5029199"/>
          </a:xfrm>
        </p:spPr>
        <p:txBody>
          <a:bodyPr>
            <a:noAutofit/>
          </a:bodyPr>
          <a:lstStyle/>
          <a:p>
            <a:pPr marL="514350" indent="-342900" algn="just" defTabSz="514350">
              <a:buClrTx/>
              <a:buFont typeface="Wingdings" pitchFamily="2" charset="2"/>
              <a:buChar char="ü"/>
              <a:tabLst>
                <a:tab pos="514350" algn="l"/>
              </a:tabLst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Priprema i realizuje </a:t>
            </a:r>
            <a:r>
              <a:rPr lang="sr-Latn-RS" sz="2400" dirty="0">
                <a:latin typeface="Corbel" pitchFamily="34" charset="0"/>
              </a:rPr>
              <a:t>pomoću računara i potrebnog softvera,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elektronsko grafičku obradu</a:t>
            </a:r>
            <a:r>
              <a:rPr lang="sr-Latn-RS" sz="2400" dirty="0">
                <a:latin typeface="Corbel" pitchFamily="34" charset="0"/>
              </a:rPr>
              <a:t> kao aplikaciju programskom sadržaju ili kao poseban programski segment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14400" indent="-342900" algn="just" fontAlgn="base" hangingPunct="0">
              <a:buClrTx/>
              <a:buFont typeface="Wingdings" pitchFamily="2" charset="2"/>
              <a:buChar char="§"/>
            </a:pPr>
            <a:r>
              <a:rPr lang="sr-Latn-RS" sz="2200" dirty="0">
                <a:latin typeface="Corbel" pitchFamily="34" charset="0"/>
              </a:rPr>
              <a:t> priprema potrebnu el. graf. (telop, najava, potpis, krol, rol,...) po nalogu realizatora emisije/sekretara režije</a:t>
            </a:r>
          </a:p>
          <a:p>
            <a:pPr marL="914400" indent="-342900" fontAlgn="base" hangingPunct="0">
              <a:buClrTx/>
              <a:buFont typeface="Wingdings" pitchFamily="2" charset="2"/>
              <a:buChar char="§"/>
            </a:pPr>
            <a:endParaRPr lang="sr-Latn-RS" sz="2200" dirty="0">
              <a:latin typeface="Corbel" pitchFamily="34" charset="0"/>
            </a:endParaRPr>
          </a:p>
          <a:p>
            <a:pPr marL="914400" indent="-342900" algn="just" fontAlgn="base" hangingPunct="0">
              <a:buClrTx/>
              <a:buFont typeface="Wingdings" pitchFamily="2" charset="2"/>
              <a:buChar char="§"/>
            </a:pPr>
            <a:r>
              <a:rPr lang="sr-Latn-RS" sz="2200" dirty="0">
                <a:latin typeface="Corbel" pitchFamily="34" charset="0"/>
              </a:rPr>
              <a:t>tokom emitovanja obavezno vodi računa o poštovanju procedure - INTERVENCIJE U TOKU EMITOVANJA i u dogovoru sa video mikserom-realizatorom i tonskim realizatorom pristupa njegovoj realizaciji</a:t>
            </a:r>
          </a:p>
          <a:p>
            <a:pPr marL="914400" indent="-342900" fontAlgn="base" hangingPunct="0">
              <a:buClrTx/>
              <a:buFont typeface="Wingdings" pitchFamily="2" charset="2"/>
              <a:buChar char="§"/>
            </a:pPr>
            <a:endParaRPr lang="sr-Latn-RS" sz="2200" dirty="0">
              <a:latin typeface="Corbel" pitchFamily="34" charset="0"/>
            </a:endParaRPr>
          </a:p>
          <a:p>
            <a:pPr marL="914400" indent="-342900" algn="just" fontAlgn="base" hangingPunct="0">
              <a:buClrTx/>
              <a:buFont typeface="Wingdings" pitchFamily="2" charset="2"/>
              <a:buChar char="§"/>
            </a:pPr>
            <a:r>
              <a:rPr lang="sr-Latn-RS" sz="2200" dirty="0">
                <a:latin typeface="Corbel" pitchFamily="34" charset="0"/>
              </a:rPr>
              <a:t>po dolasku na smenu obavezno pripremi telop IZVINITE ZBOG PREKIDA PROGRAMA, HVALA NA STRPLJENJU, kako bi uvek bio spreman za emitovanje u slučaju prekida programa</a:t>
            </a:r>
          </a:p>
          <a:p>
            <a:pPr fontAlgn="base" hangingPunct="0"/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447801"/>
            <a:ext cx="11582399" cy="5410200"/>
          </a:xfrm>
        </p:spPr>
        <p:txBody>
          <a:bodyPr>
            <a:noAutofit/>
          </a:bodyPr>
          <a:lstStyle/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odgovoran je zajedno sa sekretarom režije/magnetoskop za poštovanje standarda odjavnog rola TV centra</a:t>
            </a:r>
          </a:p>
          <a:p>
            <a:pPr marL="118872" lvl="0" indent="0" fontAlgn="base" hangingPunct="0">
              <a:buClrTx/>
              <a:buNone/>
            </a:pPr>
            <a:endParaRPr lang="en-US" sz="1400" dirty="0"/>
          </a:p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za vreme snimanja/živog emitovanja postupa po nalogu koji mu izdaje sekretar režije ili realizator emisije</a:t>
            </a:r>
            <a:endParaRPr lang="en-US" sz="22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3246120"/>
            <a:ext cx="4343400" cy="3474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950" y="3246120"/>
            <a:ext cx="42862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7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 / realizator 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Sekretar režije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01137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4738" y="152400"/>
            <a:ext cx="7322523" cy="4876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94038" y="5648980"/>
            <a:ext cx="9432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VIDEO MIKSER </a:t>
            </a:r>
            <a:r>
              <a:rPr lang="sr-Latn-RS" b="1" dirty="0"/>
              <a:t>- </a:t>
            </a:r>
            <a:r>
              <a:rPr lang="sr-Latn-RS" sz="2400" b="1" dirty="0"/>
              <a:t>prvi gledalac – „poslednja ruka pred emitovanje“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69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1"/>
            <a:ext cx="11506200" cy="50291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direktna montaža</a:t>
            </a:r>
          </a:p>
          <a:p>
            <a:pPr marL="896938" indent="-452438" algn="just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sr-Latn-RS" sz="2200" dirty="0">
                <a:latin typeface="Corbel" pitchFamily="34" charset="0"/>
              </a:rPr>
              <a:t>(usklađuje sve dostupne video signale i povezuje ih u dramaturšku celinu)</a:t>
            </a:r>
          </a:p>
          <a:p>
            <a:pPr marL="896938" indent="-452438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VTR emitovanje</a:t>
            </a:r>
          </a:p>
          <a:p>
            <a:pPr marL="444500" indent="0" algn="just">
              <a:buNone/>
            </a:pPr>
            <a:endParaRPr lang="sr-Latn-RS" sz="900" dirty="0">
              <a:latin typeface="Corbel" pitchFamily="34" charset="0"/>
            </a:endParaRPr>
          </a:p>
          <a:p>
            <a:pPr marL="1085850" lvl="0" indent="-228600" fontAlgn="base" hangingPunct="0">
              <a:lnSpc>
                <a:spcPct val="150000"/>
              </a:lnSpc>
              <a:buClrTx/>
            </a:pPr>
            <a:r>
              <a:rPr lang="hr-HR" sz="2400" dirty="0"/>
              <a:t>upoznaje se sa programskom košuljicom</a:t>
            </a:r>
            <a:endParaRPr lang="en-US" sz="2400" dirty="0"/>
          </a:p>
          <a:p>
            <a:pPr marL="1085850" lvl="0" indent="-228600" fontAlgn="base" hangingPunct="0">
              <a:lnSpc>
                <a:spcPct val="150000"/>
              </a:lnSpc>
              <a:buClrTx/>
            </a:pPr>
            <a:r>
              <a:rPr lang="hr-HR" sz="2400" dirty="0"/>
              <a:t>upoznaje se sa nalogom za emitovanje</a:t>
            </a:r>
            <a:endParaRPr lang="en-US" sz="2400" dirty="0"/>
          </a:p>
          <a:p>
            <a:pPr marL="1085850" lvl="0" indent="-228600" fontAlgn="base" hangingPunct="0">
              <a:lnSpc>
                <a:spcPct val="150000"/>
              </a:lnSpc>
              <a:buClrTx/>
            </a:pPr>
            <a:r>
              <a:rPr lang="hr-HR" sz="2400" dirty="0"/>
              <a:t>upoznaje se sa EPP košuljicom</a:t>
            </a:r>
            <a:endParaRPr lang="en-US" sz="2400" dirty="0"/>
          </a:p>
          <a:p>
            <a:pPr lvl="0" fontAlgn="base" hangingPunct="0">
              <a:lnSpc>
                <a:spcPct val="150000"/>
              </a:lnSpc>
              <a:buClrTx/>
            </a:pPr>
            <a:r>
              <a:rPr lang="hr-HR" sz="2400" dirty="0"/>
              <a:t>sa prvim saradnikom - sekretar režije/magnetoskop konsultuje se u slučaju:</a:t>
            </a:r>
            <a:endParaRPr lang="en-US" sz="2400" dirty="0"/>
          </a:p>
          <a:p>
            <a:pPr marL="118872" indent="0">
              <a:lnSpc>
                <a:spcPct val="150000"/>
              </a:lnSpc>
              <a:buNone/>
            </a:pPr>
            <a:r>
              <a:rPr lang="hr-HR" sz="2000" dirty="0"/>
              <a:t>	</a:t>
            </a:r>
            <a:r>
              <a:rPr lang="hr-HR" sz="2200" dirty="0"/>
              <a:t>- neplaniranog probijanja termina</a:t>
            </a:r>
            <a:endParaRPr lang="en-US" sz="2200" dirty="0"/>
          </a:p>
          <a:p>
            <a:pPr marL="118872" indent="0">
              <a:lnSpc>
                <a:spcPct val="150000"/>
              </a:lnSpc>
              <a:buNone/>
            </a:pPr>
            <a:r>
              <a:rPr lang="hr-HR" sz="2200" dirty="0"/>
              <a:t>	- popunu programa usled kraćeg trajanja emisije od planiranog</a:t>
            </a:r>
            <a:endParaRPr lang="en-US" sz="2200" dirty="0"/>
          </a:p>
          <a:p>
            <a:pPr marL="118872" indent="0" fontAlgn="base" hangingPunct="0">
              <a:buNone/>
            </a:pPr>
            <a:r>
              <a:rPr lang="sr-Latn-RS" sz="2000" dirty="0">
                <a:latin typeface="Corbel" pitchFamily="34" charset="0"/>
              </a:rPr>
              <a:t> 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6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1"/>
            <a:ext cx="11506200" cy="53340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Snimanje / živo emitovanje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dogovara se sa autorom/realizatorom o realizaciji na osnovu koncepcije emisije trudeći se da stvori što bolji montažno-dramaturški sklop</a:t>
            </a:r>
          </a:p>
          <a:p>
            <a:pPr marL="571500" lvl="0" indent="0" fontAlgn="base" hangingPunct="0">
              <a:buClrTx/>
              <a:buNone/>
            </a:pPr>
            <a:endParaRPr lang="en-US" sz="1400" dirty="0"/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dogovara se sa kamermanima šta koja kamera pokriva</a:t>
            </a:r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endParaRPr lang="en-US" sz="1400" dirty="0"/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sa direktorom fotografije sarađuje sa aspekta kadriranja u postavci svetla</a:t>
            </a:r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endParaRPr lang="en-US" sz="1400" dirty="0"/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maksimalno sarađuje sa realizatorom emisije i nudi mu najbolja rešenja za što uspešniju realizaciju</a:t>
            </a:r>
          </a:p>
          <a:p>
            <a:pPr marL="571500" lvl="0" indent="0" fontAlgn="base" hangingPunct="0">
              <a:buClrTx/>
              <a:buNone/>
            </a:pPr>
            <a:endParaRPr lang="en-US" sz="1400" dirty="0"/>
          </a:p>
          <a:p>
            <a:pPr marL="857250" lvl="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 toku realizacije dogovara se sa kamermanima o promeni pozicije kamere, planova, uglova</a:t>
            </a:r>
            <a:endParaRPr lang="en-US" sz="2400" dirty="0"/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r>
              <a:rPr lang="hr-HR" sz="2000" dirty="0"/>
              <a:t>	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81001"/>
            <a:ext cx="4256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3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11353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Reditelj / realizator 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Sekretar režije</a:t>
            </a:r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hr-HR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Asistent realizacije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9800" y="5756666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SEKRETAR REŽIJE </a:t>
            </a:r>
            <a:r>
              <a:rPr lang="sr-Latn-RS" b="1" dirty="0"/>
              <a:t>- </a:t>
            </a:r>
            <a:r>
              <a:rPr lang="sr-Latn-RS" sz="2400" dirty="0"/>
              <a:t>„navigator“ u režiji emitovanja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429" y="228600"/>
            <a:ext cx="7097142" cy="473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0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1"/>
            <a:ext cx="11734799" cy="50291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Odgovoran za emitovanje VTR programa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Prvi saradnik reditelja prilikom snimanja i postprodukcije</a:t>
            </a:r>
          </a:p>
          <a:p>
            <a:pPr marL="896938" indent="-452438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Pre emitovanja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 </a:t>
            </a:r>
            <a:r>
              <a:rPr lang="hr-HR" sz="2400" dirty="0"/>
              <a:t>proverava nalog za emitovanje (uz konsultaciju sa koordinatorim programa)</a:t>
            </a:r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endParaRPr lang="en-US" sz="2000" dirty="0"/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preuzima trake od asistenta realizacije</a:t>
            </a:r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endParaRPr lang="en-US" sz="2000" dirty="0"/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proverava po spisku "VTR za emitovanje" a u skladu sa dnevnom programskom košuljicom, da li ima sve potrebne VTR materijale za emitovanje</a:t>
            </a:r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endParaRPr lang="en-US" sz="2000" dirty="0"/>
          </a:p>
          <a:p>
            <a:pPr marL="914400" indent="-28575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prima samo ustartovane trake koje poseduju popunjen izvođački sinopsis</a:t>
            </a:r>
            <a:endParaRPr lang="en-US" sz="2400" dirty="0"/>
          </a:p>
          <a:p>
            <a:pPr marL="118872" indent="0" fontAlgn="base" hangingPunc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2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600201"/>
            <a:ext cx="11048999" cy="5029199"/>
          </a:xfrm>
        </p:spPr>
        <p:txBody>
          <a:bodyPr>
            <a:noAutofit/>
          </a:bodyPr>
          <a:lstStyle/>
          <a:p>
            <a:pPr>
              <a:buClrTx/>
            </a:pPr>
            <a:endParaRPr lang="hr-HR" sz="1800" dirty="0"/>
          </a:p>
          <a:p>
            <a:pPr>
              <a:buClrTx/>
            </a:pPr>
            <a:endParaRPr lang="hr-HR" sz="1800" dirty="0"/>
          </a:p>
          <a:p>
            <a:pPr marL="118872" indent="0">
              <a:buClrTx/>
              <a:buNone/>
            </a:pPr>
            <a:endParaRPr lang="hr-HR" sz="1800" dirty="0"/>
          </a:p>
          <a:p>
            <a:pPr>
              <a:buClrTx/>
            </a:pPr>
            <a:r>
              <a:rPr lang="hr-HR" sz="2400" dirty="0"/>
              <a:t>po dobijenim trakama i obrascima VTR za emitovanje pristupa proveri na osnovu programske košuljice:</a:t>
            </a:r>
          </a:p>
          <a:p>
            <a:pPr marL="118872" indent="0">
              <a:buNone/>
            </a:pPr>
            <a:endParaRPr lang="en-US" sz="2000" dirty="0"/>
          </a:p>
          <a:p>
            <a:pPr marL="438150" indent="6350">
              <a:buClrTx/>
              <a:buFont typeface="Arial" pitchFamily="34" charset="0"/>
              <a:buChar char="•"/>
            </a:pPr>
            <a:r>
              <a:rPr lang="hr-HR" sz="2200" dirty="0"/>
              <a:t>	dobijene trake (broj trake upoređuje sa brojem omota trake, evidencioni karton,  	izvođački sinopsis)</a:t>
            </a:r>
          </a:p>
          <a:p>
            <a:pPr lvl="0">
              <a:buClrTx/>
              <a:buFont typeface="Arial" pitchFamily="34" charset="0"/>
              <a:buChar char="•"/>
            </a:pPr>
            <a:endParaRPr lang="en-US" sz="2000" dirty="0"/>
          </a:p>
          <a:p>
            <a:pPr marL="896938" indent="-452438">
              <a:buClrTx/>
              <a:buFont typeface="Arial" pitchFamily="34" charset="0"/>
              <a:buChar char="•"/>
            </a:pPr>
            <a:r>
              <a:rPr lang="hr-HR" sz="2200" dirty="0"/>
              <a:t>	VTR za emitovanje (upoređuje sa dobijenom trakom i izvođačkim sinopsisom - ovaj obrazac služi za proveru obezbeđenog materijala za emitovanje dva sata pre emitovanja za naredna tri sata)</a:t>
            </a:r>
            <a:endParaRPr lang="en-US" sz="2200" dirty="0"/>
          </a:p>
          <a:p>
            <a:pPr marL="444500" indent="0" algn="just">
              <a:buClrTx/>
              <a:buNone/>
            </a:pPr>
            <a:endParaRPr lang="sr-Latn-RS" sz="20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59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721</TotalTime>
  <Words>842</Words>
  <Application>Microsoft Office PowerPoint</Application>
  <PresentationFormat>Widescreen</PresentationFormat>
  <Paragraphs>139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1_Module</vt:lpstr>
      <vt:lpstr>2_Module</vt:lpstr>
      <vt:lpstr>3_Module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PowerPoint Presentation</vt:lpstr>
      <vt:lpstr>PowerPoint Presentation</vt:lpstr>
      <vt:lpstr>Saradnici</vt:lpstr>
      <vt:lpstr>PowerPoint Presentation</vt:lpstr>
      <vt:lpstr>PowerPoint Presentation</vt:lpstr>
      <vt:lpstr>PowerPoint Presentation</vt:lpstr>
      <vt:lpstr>Saradnici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189</cp:revision>
  <dcterms:created xsi:type="dcterms:W3CDTF">2006-08-16T00:00:00Z</dcterms:created>
  <dcterms:modified xsi:type="dcterms:W3CDTF">2024-08-04T13:32:42Z</dcterms:modified>
</cp:coreProperties>
</file>