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56" r:id="rId2"/>
    <p:sldId id="271" r:id="rId3"/>
    <p:sldId id="302" r:id="rId4"/>
    <p:sldId id="291" r:id="rId5"/>
    <p:sldId id="301" r:id="rId6"/>
    <p:sldId id="303" r:id="rId7"/>
    <p:sldId id="304" r:id="rId8"/>
    <p:sldId id="305" r:id="rId9"/>
    <p:sldId id="306" r:id="rId10"/>
    <p:sldId id="307" r:id="rId11"/>
    <p:sldId id="30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638800"/>
            <a:ext cx="8382000" cy="738237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KOORDINACIONI NIVO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3210" y="228600"/>
            <a:ext cx="6972299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0" y="228601"/>
            <a:ext cx="5442208" cy="641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50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8392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9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9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155448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Organizacioni nivoi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Isosceles Triangle 1"/>
          <p:cNvSpPr/>
          <p:nvPr/>
        </p:nvSpPr>
        <p:spPr>
          <a:xfrm>
            <a:off x="2362200" y="1676400"/>
            <a:ext cx="7620000" cy="5029200"/>
          </a:xfrm>
          <a:prstGeom prst="triangl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0" y="3962400"/>
            <a:ext cx="3276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Callout 13"/>
          <p:cNvSpPr/>
          <p:nvPr/>
        </p:nvSpPr>
        <p:spPr>
          <a:xfrm>
            <a:off x="6248400" y="2133600"/>
            <a:ext cx="1828800" cy="685800"/>
          </a:xfrm>
          <a:prstGeom prst="wedgeEllipseCallou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943600" y="2189202"/>
            <a:ext cx="2133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0776" lvl="2" algn="just">
              <a:buSzPct val="80000"/>
            </a:pPr>
            <a:r>
              <a:rPr lang="vi-VN" sz="1400" dirty="0">
                <a:solidFill>
                  <a:prstClr val="black"/>
                </a:solidFill>
                <a:latin typeface="Corbel" pitchFamily="34" charset="0"/>
              </a:rPr>
              <a:t>formuliše se </a:t>
            </a:r>
            <a:endParaRPr lang="sr-Latn-RS" sz="1400" dirty="0">
              <a:solidFill>
                <a:prstClr val="black"/>
              </a:solidFill>
              <a:latin typeface="Corbel" pitchFamily="34" charset="0"/>
            </a:endParaRPr>
          </a:p>
          <a:p>
            <a:pPr marL="620776" lvl="2" algn="just">
              <a:buSzPct val="80000"/>
            </a:pPr>
            <a:r>
              <a:rPr lang="vi-VN" sz="1600" b="1" dirty="0">
                <a:solidFill>
                  <a:prstClr val="black"/>
                </a:solidFill>
                <a:latin typeface="Corbel" pitchFamily="34" charset="0"/>
              </a:rPr>
              <a:t>Strateški</a:t>
            </a:r>
            <a:r>
              <a:rPr lang="sr-Latn-RS" sz="1600" b="1" dirty="0">
                <a:solidFill>
                  <a:prstClr val="black"/>
                </a:solidFill>
                <a:latin typeface="Corbel" pitchFamily="34" charset="0"/>
              </a:rPr>
              <a:t> </a:t>
            </a:r>
            <a:r>
              <a:rPr lang="vi-VN" sz="1600" b="1" dirty="0">
                <a:solidFill>
                  <a:prstClr val="black"/>
                </a:solidFill>
                <a:latin typeface="Corbel" pitchFamily="34" charset="0"/>
              </a:rPr>
              <a:t>cilj</a:t>
            </a:r>
            <a:endParaRPr lang="sr-Latn-RS" sz="1600" dirty="0">
              <a:solidFill>
                <a:prstClr val="black"/>
              </a:solidFill>
              <a:latin typeface="Corbel" pitchFamily="34" charset="0"/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6858000" y="2895600"/>
            <a:ext cx="1828800" cy="685800"/>
          </a:xfrm>
          <a:prstGeom prst="wedgeEllipseCallou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048500" y="2943273"/>
            <a:ext cx="141256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vi-VN" sz="1400" dirty="0">
                <a:solidFill>
                  <a:prstClr val="black"/>
                </a:solidFill>
                <a:latin typeface="Corbel" pitchFamily="34" charset="0"/>
              </a:rPr>
              <a:t>kreira se</a:t>
            </a:r>
            <a:r>
              <a:rPr lang="sr-Latn-RS" sz="1400" dirty="0">
                <a:solidFill>
                  <a:prstClr val="black"/>
                </a:solidFill>
                <a:latin typeface="Corbel" pitchFamily="34" charset="0"/>
              </a:rPr>
              <a:t> </a:t>
            </a:r>
          </a:p>
          <a:p>
            <a:r>
              <a:rPr lang="vi-VN" sz="1600" b="1" dirty="0">
                <a:solidFill>
                  <a:prstClr val="black"/>
                </a:solidFill>
                <a:latin typeface="Corbel" pitchFamily="34" charset="0"/>
              </a:rPr>
              <a:t>Strateški plan</a:t>
            </a:r>
            <a:endParaRPr lang="en-US" sz="1000" dirty="0"/>
          </a:p>
        </p:txBody>
      </p:sp>
      <p:sp>
        <p:nvSpPr>
          <p:cNvPr id="16" name="Oval Callout 15"/>
          <p:cNvSpPr/>
          <p:nvPr/>
        </p:nvSpPr>
        <p:spPr>
          <a:xfrm flipH="1">
            <a:off x="2819400" y="1905000"/>
            <a:ext cx="3276600" cy="1524000"/>
          </a:xfrm>
          <a:prstGeom prst="wedgeEllipseCallou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1" name="Rectangle 10"/>
          <p:cNvSpPr/>
          <p:nvPr/>
        </p:nvSpPr>
        <p:spPr>
          <a:xfrm>
            <a:off x="3200400" y="2057400"/>
            <a:ext cx="32385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1600" b="1" dirty="0">
                <a:solidFill>
                  <a:prstClr val="black"/>
                </a:solidFill>
                <a:latin typeface="Corbel" pitchFamily="34" charset="0"/>
              </a:rPr>
              <a:t>D</a:t>
            </a:r>
            <a:r>
              <a:rPr lang="vi-VN" sz="1600" b="1" dirty="0">
                <a:solidFill>
                  <a:prstClr val="black"/>
                </a:solidFill>
                <a:latin typeface="Corbel" pitchFamily="34" charset="0"/>
              </a:rPr>
              <a:t>onošenje odluka</a:t>
            </a:r>
            <a:r>
              <a:rPr lang="vi-VN" sz="1600" dirty="0">
                <a:solidFill>
                  <a:prstClr val="black"/>
                </a:solidFill>
                <a:latin typeface="Corbel" pitchFamily="34" charset="0"/>
              </a:rPr>
              <a:t> i </a:t>
            </a:r>
            <a:endParaRPr lang="sr-Latn-RS" sz="1600" dirty="0">
              <a:solidFill>
                <a:prstClr val="black"/>
              </a:solidFill>
              <a:latin typeface="Corbel" pitchFamily="34" charset="0"/>
            </a:endParaRPr>
          </a:p>
          <a:p>
            <a:r>
              <a:rPr lang="vi-VN" sz="1600" b="1" dirty="0">
                <a:solidFill>
                  <a:prstClr val="black"/>
                </a:solidFill>
                <a:latin typeface="Corbel" pitchFamily="34" charset="0"/>
              </a:rPr>
              <a:t>pravljenje akcionih planova </a:t>
            </a:r>
            <a:endParaRPr lang="sr-Latn-RS" sz="1600" b="1" dirty="0">
              <a:solidFill>
                <a:prstClr val="black"/>
              </a:solidFill>
              <a:latin typeface="Corbel" pitchFamily="34" charset="0"/>
            </a:endParaRPr>
          </a:p>
          <a:p>
            <a:r>
              <a:rPr lang="sr-Latn-RS" sz="1400" dirty="0">
                <a:solidFill>
                  <a:prstClr val="black"/>
                </a:solidFill>
                <a:latin typeface="Corbel" pitchFamily="34" charset="0"/>
              </a:rPr>
              <a:t>(</a:t>
            </a:r>
            <a:r>
              <a:rPr lang="vi-VN" sz="1400" dirty="0">
                <a:solidFill>
                  <a:prstClr val="black"/>
                </a:solidFill>
                <a:latin typeface="Corbel" pitchFamily="34" charset="0"/>
              </a:rPr>
              <a:t>razvijanje strategije TV stanice, </a:t>
            </a:r>
            <a:r>
              <a:rPr lang="sr-Latn-RS" sz="1400" dirty="0">
                <a:solidFill>
                  <a:prstClr val="black"/>
                </a:solidFill>
                <a:latin typeface="Corbel" pitchFamily="34" charset="0"/>
              </a:rPr>
              <a:t>u</a:t>
            </a:r>
            <a:r>
              <a:rPr lang="vi-VN" sz="1400" dirty="0">
                <a:solidFill>
                  <a:prstClr val="black"/>
                </a:solidFill>
                <a:latin typeface="Corbel" pitchFamily="34" charset="0"/>
              </a:rPr>
              <a:t>tvrđ</a:t>
            </a:r>
            <a:r>
              <a:rPr lang="sr-Latn-RS" sz="1400" dirty="0">
                <a:solidFill>
                  <a:prstClr val="black"/>
                </a:solidFill>
                <a:latin typeface="Corbel" pitchFamily="34" charset="0"/>
              </a:rPr>
              <a:t>i</a:t>
            </a:r>
            <a:r>
              <a:rPr lang="vi-VN" sz="1400" dirty="0">
                <a:solidFill>
                  <a:prstClr val="black"/>
                </a:solidFill>
                <a:latin typeface="Corbel" pitchFamily="34" charset="0"/>
              </a:rPr>
              <a:t>vanje prioriteta, alternativa i </a:t>
            </a:r>
            <a:r>
              <a:rPr lang="sr-Latn-RS" sz="1400" dirty="0">
                <a:solidFill>
                  <a:prstClr val="black"/>
                </a:solidFill>
                <a:latin typeface="Corbel" pitchFamily="34" charset="0"/>
              </a:rPr>
              <a:t>  </a:t>
            </a:r>
            <a:r>
              <a:rPr lang="vi-VN" sz="1400" dirty="0">
                <a:solidFill>
                  <a:prstClr val="black"/>
                </a:solidFill>
                <a:latin typeface="Corbel" pitchFamily="34" charset="0"/>
              </a:rPr>
              <a:t>sistema vrednosti</a:t>
            </a:r>
            <a:r>
              <a:rPr lang="sr-Latn-RS" sz="1400" dirty="0">
                <a:solidFill>
                  <a:prstClr val="black"/>
                </a:solidFill>
                <a:latin typeface="Corbel" pitchFamily="34" charset="0"/>
              </a:rPr>
              <a:t>)</a:t>
            </a:r>
            <a:endParaRPr lang="en-US" sz="14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505200" y="5334000"/>
            <a:ext cx="5334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Callout 25"/>
          <p:cNvSpPr/>
          <p:nvPr/>
        </p:nvSpPr>
        <p:spPr>
          <a:xfrm>
            <a:off x="7401758" y="4114800"/>
            <a:ext cx="2047043" cy="841802"/>
          </a:xfrm>
          <a:prstGeom prst="wedgeEllipse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844503" y="4125606"/>
            <a:ext cx="13756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1600" b="1" dirty="0">
                <a:solidFill>
                  <a:prstClr val="black"/>
                </a:solidFill>
                <a:latin typeface="Corbel" pitchFamily="34" charset="0"/>
              </a:rPr>
              <a:t>Formulisanje </a:t>
            </a:r>
          </a:p>
          <a:p>
            <a:r>
              <a:rPr lang="sr-Latn-RS" sz="1600" b="1" dirty="0">
                <a:solidFill>
                  <a:prstClr val="black"/>
                </a:solidFill>
                <a:latin typeface="Corbel" pitchFamily="34" charset="0"/>
              </a:rPr>
              <a:t>konkretnih </a:t>
            </a:r>
          </a:p>
          <a:p>
            <a:r>
              <a:rPr lang="sr-Latn-RS" sz="1600" b="1" dirty="0">
                <a:solidFill>
                  <a:prstClr val="black"/>
                </a:solidFill>
                <a:latin typeface="Corbel" pitchFamily="34" charset="0"/>
              </a:rPr>
              <a:t>zadataka</a:t>
            </a:r>
            <a:endParaRPr lang="en-US" sz="2000" b="1" dirty="0"/>
          </a:p>
        </p:txBody>
      </p:sp>
      <p:sp>
        <p:nvSpPr>
          <p:cNvPr id="27" name="Oval Callout 26"/>
          <p:cNvSpPr/>
          <p:nvPr/>
        </p:nvSpPr>
        <p:spPr>
          <a:xfrm flipH="1">
            <a:off x="2514601" y="3882480"/>
            <a:ext cx="2625941" cy="1146721"/>
          </a:xfrm>
          <a:prstGeom prst="wedgeEllipse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" name="Rectangle 23"/>
          <p:cNvSpPr/>
          <p:nvPr/>
        </p:nvSpPr>
        <p:spPr>
          <a:xfrm>
            <a:off x="2098460" y="4038601"/>
            <a:ext cx="43023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0776" lvl="2" algn="just">
              <a:buSzPct val="80000"/>
            </a:pPr>
            <a:r>
              <a:rPr lang="sr-Latn-RS" sz="1600" b="1" dirty="0">
                <a:solidFill>
                  <a:prstClr val="black"/>
                </a:solidFill>
                <a:latin typeface="Corbel" pitchFamily="34" charset="0"/>
              </a:rPr>
              <a:t>Raščlanjivanje zadataka </a:t>
            </a:r>
          </a:p>
          <a:p>
            <a:pPr marL="620776" lvl="2" algn="just">
              <a:buSzPct val="80000"/>
            </a:pPr>
            <a:r>
              <a:rPr lang="vi-VN" sz="1400" dirty="0">
                <a:solidFill>
                  <a:prstClr val="black"/>
                </a:solidFill>
                <a:latin typeface="Corbel" pitchFamily="34" charset="0"/>
              </a:rPr>
              <a:t>(planiranje, sprovođenje </a:t>
            </a:r>
            <a:endParaRPr lang="sr-Latn-RS" sz="1400" dirty="0">
              <a:solidFill>
                <a:prstClr val="black"/>
              </a:solidFill>
              <a:latin typeface="Corbel" pitchFamily="34" charset="0"/>
            </a:endParaRPr>
          </a:p>
          <a:p>
            <a:pPr marL="620776" lvl="2" algn="just">
              <a:buSzPct val="80000"/>
            </a:pPr>
            <a:r>
              <a:rPr lang="sr-Latn-RS" sz="1400" dirty="0">
                <a:solidFill>
                  <a:prstClr val="black"/>
                </a:solidFill>
                <a:latin typeface="Corbel" pitchFamily="34" charset="0"/>
              </a:rPr>
              <a:t>  </a:t>
            </a:r>
            <a:r>
              <a:rPr lang="vi-VN" sz="1400" dirty="0">
                <a:solidFill>
                  <a:prstClr val="black"/>
                </a:solidFill>
                <a:latin typeface="Corbel" pitchFamily="34" charset="0"/>
              </a:rPr>
              <a:t>i kontrola strateške akcije)</a:t>
            </a:r>
            <a:endParaRPr lang="sr-Latn-RS" sz="1400" dirty="0">
              <a:solidFill>
                <a:prstClr val="black"/>
              </a:solidFill>
              <a:latin typeface="Corbel" pitchFamily="34" charset="0"/>
            </a:endParaRPr>
          </a:p>
        </p:txBody>
      </p:sp>
      <p:sp>
        <p:nvSpPr>
          <p:cNvPr id="28" name="Oval Callout 27"/>
          <p:cNvSpPr/>
          <p:nvPr/>
        </p:nvSpPr>
        <p:spPr>
          <a:xfrm flipH="1">
            <a:off x="3182830" y="5486401"/>
            <a:ext cx="2379770" cy="961801"/>
          </a:xfrm>
          <a:prstGeom prst="wedgeEllipseCallo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2" name="Rectangle 21"/>
          <p:cNvSpPr/>
          <p:nvPr/>
        </p:nvSpPr>
        <p:spPr>
          <a:xfrm>
            <a:off x="3525731" y="5631360"/>
            <a:ext cx="18669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1600" b="1" dirty="0">
                <a:solidFill>
                  <a:prstClr val="black"/>
                </a:solidFill>
                <a:latin typeface="Corbel" pitchFamily="34" charset="0"/>
              </a:rPr>
              <a:t>O</a:t>
            </a:r>
            <a:r>
              <a:rPr lang="vi-VN" sz="1600" b="1" dirty="0">
                <a:solidFill>
                  <a:prstClr val="black"/>
                </a:solidFill>
                <a:latin typeface="Corbel" pitchFamily="34" charset="0"/>
              </a:rPr>
              <a:t>peracionalizacija</a:t>
            </a:r>
            <a:endParaRPr lang="sr-Latn-RS" sz="1600" dirty="0">
              <a:solidFill>
                <a:prstClr val="black"/>
              </a:solidFill>
              <a:latin typeface="Corbel" pitchFamily="34" charset="0"/>
            </a:endParaRPr>
          </a:p>
          <a:p>
            <a:r>
              <a:rPr lang="sr-Latn-RS" sz="1400" dirty="0">
                <a:solidFill>
                  <a:prstClr val="black"/>
                </a:solidFill>
                <a:latin typeface="Corbel" pitchFamily="34" charset="0"/>
              </a:rPr>
              <a:t>(</a:t>
            </a:r>
            <a:r>
              <a:rPr lang="vi-VN" sz="1400" dirty="0">
                <a:solidFill>
                  <a:prstClr val="black"/>
                </a:solidFill>
                <a:latin typeface="Corbel" pitchFamily="34" charset="0"/>
              </a:rPr>
              <a:t>izvršenje plana </a:t>
            </a:r>
            <a:endParaRPr lang="sr-Latn-RS" sz="1400" dirty="0">
              <a:solidFill>
                <a:prstClr val="black"/>
              </a:solidFill>
              <a:latin typeface="Corbel" pitchFamily="34" charset="0"/>
            </a:endParaRPr>
          </a:p>
          <a:p>
            <a:r>
              <a:rPr lang="vi-VN" sz="1400" dirty="0">
                <a:solidFill>
                  <a:prstClr val="black"/>
                </a:solidFill>
                <a:latin typeface="Corbel" pitchFamily="34" charset="0"/>
              </a:rPr>
              <a:t>kroz zadatke</a:t>
            </a:r>
            <a:r>
              <a:rPr lang="sr-Latn-RS" sz="1400" dirty="0">
                <a:solidFill>
                  <a:prstClr val="black"/>
                </a:solidFill>
                <a:latin typeface="Corbel" pitchFamily="34" charset="0"/>
              </a:rPr>
              <a:t>)</a:t>
            </a:r>
            <a:endParaRPr lang="en-US" sz="900" dirty="0"/>
          </a:p>
        </p:txBody>
      </p:sp>
      <p:sp>
        <p:nvSpPr>
          <p:cNvPr id="29" name="Oval Callout 28"/>
          <p:cNvSpPr/>
          <p:nvPr/>
        </p:nvSpPr>
        <p:spPr>
          <a:xfrm>
            <a:off x="7554158" y="5486401"/>
            <a:ext cx="2504243" cy="1042889"/>
          </a:xfrm>
          <a:prstGeom prst="wedgeEllipseCallo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162800" y="5616521"/>
            <a:ext cx="31042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0776" lvl="2" algn="just">
              <a:buSzPct val="80000"/>
            </a:pPr>
            <a:r>
              <a:rPr lang="sr-Latn-RS" sz="1600" b="1" dirty="0">
                <a:solidFill>
                  <a:prstClr val="black"/>
                </a:solidFill>
                <a:latin typeface="Corbel" pitchFamily="34" charset="0"/>
              </a:rPr>
              <a:t>Sprovođenje  zadataka </a:t>
            </a:r>
          </a:p>
          <a:p>
            <a:pPr marL="620776" lvl="2" algn="just">
              <a:buSzPct val="80000"/>
            </a:pPr>
            <a:r>
              <a:rPr lang="sr-Latn-RS" sz="1400" dirty="0">
                <a:solidFill>
                  <a:prstClr val="black"/>
                </a:solidFill>
                <a:latin typeface="Corbel" pitchFamily="34" charset="0"/>
              </a:rPr>
              <a:t>(produkcija i distribucija </a:t>
            </a:r>
          </a:p>
          <a:p>
            <a:pPr marL="620776" lvl="2" algn="just">
              <a:buSzPct val="80000"/>
            </a:pPr>
            <a:r>
              <a:rPr lang="sr-Latn-RS" sz="1400" dirty="0">
                <a:solidFill>
                  <a:prstClr val="black"/>
                </a:solidFill>
                <a:latin typeface="Corbel" pitchFamily="34" charset="0"/>
              </a:rPr>
              <a:t>TV programa)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81600" y="3623846"/>
            <a:ext cx="2124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STRATEŠKI NIVO</a:t>
            </a:r>
            <a:endParaRPr lang="en-US" sz="20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53000" y="4995446"/>
            <a:ext cx="2797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KOORDINACIONI NIVO</a:t>
            </a:r>
            <a:endParaRPr lang="en-US" sz="20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81600" y="6406701"/>
            <a:ext cx="2284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OPERATIVNI NIVO</a:t>
            </a:r>
            <a:endParaRPr lang="en-US" sz="20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22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4" grpId="0"/>
      <p:bldP spid="15" grpId="0" animBg="1"/>
      <p:bldP spid="10" grpId="0"/>
      <p:bldP spid="16" grpId="0" animBg="1"/>
      <p:bldP spid="11" grpId="0"/>
      <p:bldP spid="26" grpId="0" animBg="1"/>
      <p:bldP spid="25" grpId="0"/>
      <p:bldP spid="27" grpId="0" animBg="1"/>
      <p:bldP spid="24" grpId="0"/>
      <p:bldP spid="28" grpId="0" animBg="1"/>
      <p:bldP spid="22" grpId="0"/>
      <p:bldP spid="29" grpId="0" animBg="1"/>
      <p:bldP spid="23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039600" cy="5334000"/>
          </a:xfrm>
        </p:spPr>
        <p:txBody>
          <a:bodyPr>
            <a:normAutofit fontScale="92500" lnSpcReduction="20000"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600" b="1" dirty="0">
                <a:solidFill>
                  <a:srgbClr val="C00000"/>
                </a:solidFill>
              </a:rPr>
              <a:t>Raščlanjuje se celina zadataka na pojedinačne delove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600" dirty="0"/>
              <a:t>Procesom diferencijacije obavlja se proces integracije – povezivanje različitih zadataka koji vode ostvarenju globalnog zadatka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600" dirty="0"/>
              <a:t>Koordinacioni nivo povezuje strateški sa operativnim definišući sledeće elemente: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dirty="0"/>
          </a:p>
          <a:p>
            <a:pPr marL="1546225" lvl="3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400" b="1" dirty="0">
                <a:solidFill>
                  <a:srgbClr val="C00000"/>
                </a:solidFill>
              </a:rPr>
              <a:t>probleme</a:t>
            </a:r>
          </a:p>
          <a:p>
            <a:pPr marL="1546225" lvl="3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400" b="1" dirty="0">
                <a:solidFill>
                  <a:srgbClr val="C00000"/>
                </a:solidFill>
              </a:rPr>
              <a:t>predloge i rešenja</a:t>
            </a:r>
          </a:p>
          <a:p>
            <a:pPr marL="1546225" lvl="3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400" b="1" dirty="0">
                <a:solidFill>
                  <a:srgbClr val="C00000"/>
                </a:solidFill>
              </a:rPr>
              <a:t>inicijative i uvođenje promena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Koordinacioni nivo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1800" y="4150936"/>
            <a:ext cx="23622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80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0396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reguli</a:t>
            </a:r>
            <a:r>
              <a:rPr lang="sr-Latn-RS" dirty="0">
                <a:latin typeface="Corbel" pitchFamily="34" charset="0"/>
              </a:rPr>
              <a:t>še</a:t>
            </a:r>
            <a:r>
              <a:rPr lang="vi-VN" dirty="0">
                <a:latin typeface="Corbel" pitchFamily="34" charset="0"/>
              </a:rPr>
              <a:t> celine procesa u TV stanici koji određuju organizaciju na svim </a:t>
            </a:r>
            <a:r>
              <a:rPr lang="sr-Latn-RS" dirty="0">
                <a:latin typeface="Corbel" pitchFamily="34" charset="0"/>
              </a:rPr>
              <a:t>org. </a:t>
            </a:r>
            <a:r>
              <a:rPr lang="vi-VN" dirty="0">
                <a:latin typeface="Corbel" pitchFamily="34" charset="0"/>
              </a:rPr>
              <a:t>nivoima, koji su od vitalnog značaja za neposrednu realizaciju - TV produkciju kroz sledeće aktivnosti</a:t>
            </a:r>
            <a:r>
              <a:rPr lang="sr-Latn-RS" dirty="0">
                <a:latin typeface="Corbel" pitchFamily="34" charset="0"/>
              </a:rPr>
              <a:t>:</a:t>
            </a:r>
            <a:endParaRPr lang="hr-HR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400" dirty="0"/>
          </a:p>
          <a:p>
            <a:pPr marL="1182688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ustanoviti ravnotežu između poslova koje treba obaviti</a:t>
            </a:r>
          </a:p>
          <a:p>
            <a:pPr marL="1182688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upotrebiti organizacione veštine pri obavljanju postavljenih zadataka</a:t>
            </a:r>
          </a:p>
          <a:p>
            <a:pPr marL="1182688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analizirati i odrediti resurse koje treba uposliti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Koordinacioni nivo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3886200"/>
            <a:ext cx="2744302" cy="273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81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1" y="198170"/>
            <a:ext cx="5347495" cy="641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38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152400"/>
            <a:ext cx="5571674" cy="657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4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638800"/>
            <a:ext cx="8382000" cy="835152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OPERATIVNI NIVO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715000"/>
            <a:ext cx="6934200" cy="8351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917" y="152400"/>
            <a:ext cx="8952166" cy="480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18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 fontScale="92500" lnSpcReduction="20000"/>
          </a:bodyPr>
          <a:lstStyle/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600" b="1" dirty="0">
                <a:solidFill>
                  <a:srgbClr val="C00000"/>
                </a:solidFill>
              </a:rPr>
              <a:t>Utvrđuje i izvršava konkretne organizacione zadatke u cilju sprovođenja utvrđene strategije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600" dirty="0">
                <a:latin typeface="Corbel" pitchFamily="34" charset="0"/>
              </a:rPr>
              <a:t>određen je aktivnostima koje se sprovode radi veće efikasnosti, a koje moraju biti pre svega: </a:t>
            </a:r>
            <a:endParaRPr lang="hr-HR" sz="2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dirty="0"/>
          </a:p>
          <a:p>
            <a:pPr marL="1489075" lvl="3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600" dirty="0"/>
              <a:t>realna</a:t>
            </a:r>
          </a:p>
          <a:p>
            <a:pPr marL="1489075" lvl="3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600" dirty="0"/>
              <a:t>ostvarljiva</a:t>
            </a:r>
          </a:p>
          <a:p>
            <a:pPr marL="1489075" lvl="3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600" dirty="0"/>
              <a:t>konkretna</a:t>
            </a:r>
          </a:p>
          <a:p>
            <a:pPr marL="1489075" lvl="3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600" dirty="0"/>
              <a:t>ekonomski opravdana</a:t>
            </a:r>
          </a:p>
          <a:p>
            <a:pPr marL="1489075" lvl="3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600" dirty="0"/>
              <a:t>programski opravdana</a:t>
            </a:r>
          </a:p>
          <a:p>
            <a:pPr marL="1489075" lvl="3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600" dirty="0"/>
              <a:t>merljiva i kontrolisana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 nivo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5525" y="3400425"/>
            <a:ext cx="2371725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9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11000" cy="5334000"/>
          </a:xfrm>
        </p:spPr>
        <p:txBody>
          <a:bodyPr>
            <a:normAutofit fontScale="77500" lnSpcReduction="20000"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3100" dirty="0">
                <a:latin typeface="Corbel" pitchFamily="34" charset="0"/>
              </a:rPr>
              <a:t>Zadaci se najčešće utvrđuju za sledeće oblasti: </a:t>
            </a:r>
            <a:endParaRPr lang="hr-HR" sz="3100" dirty="0">
              <a:latin typeface="Corbel" pitchFamily="34" charset="0"/>
            </a:endParaRPr>
          </a:p>
          <a:p>
            <a:pPr marL="1546225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600" dirty="0"/>
              <a:t>radno mesto</a:t>
            </a:r>
          </a:p>
          <a:p>
            <a:pPr marL="1546225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600" dirty="0"/>
              <a:t>radni procesi</a:t>
            </a:r>
          </a:p>
          <a:p>
            <a:pPr marL="1546225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600" dirty="0"/>
              <a:t>realizacija emisije (proizvodnja i emitovanje)</a:t>
            </a:r>
          </a:p>
          <a:p>
            <a:pPr marL="1546225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600" dirty="0"/>
              <a:t>programska koncepcija</a:t>
            </a:r>
          </a:p>
          <a:p>
            <a:pPr marL="1546225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600" dirty="0"/>
              <a:t>sektori, službe, odeljenja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b="1" dirty="0">
              <a:latin typeface="Corbel" pitchFamily="34" charset="0"/>
            </a:endParaRPr>
          </a:p>
          <a:p>
            <a:pPr marL="963676" lvl="2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3100" dirty="0"/>
              <a:t>Normiranje </a:t>
            </a:r>
            <a:r>
              <a:rPr lang="hr-HR" sz="2600" dirty="0"/>
              <a:t>(utvrđivanje prosečnog vremena angažovanja kadrova i tehnike za proizvodnju i emitovanje programa) </a:t>
            </a:r>
            <a:r>
              <a:rPr lang="hr-HR" sz="3100" dirty="0"/>
              <a:t>rezultira normativnim planom za fazu realizacije i finalizacije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9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000" dirty="0"/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3100" dirty="0"/>
              <a:t>Normiranje se može izvršiti na osnovu:</a:t>
            </a:r>
          </a:p>
          <a:p>
            <a:pPr marL="1595438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600" dirty="0"/>
              <a:t>prethodnog iskustva</a:t>
            </a:r>
          </a:p>
          <a:p>
            <a:pPr marL="1595438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600" dirty="0"/>
              <a:t>broja obučenosti i kvalitet ljudstva</a:t>
            </a:r>
          </a:p>
          <a:p>
            <a:pPr marL="1595438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600" dirty="0"/>
              <a:t>raspoloživih tehničkih kapaciteta</a:t>
            </a:r>
          </a:p>
          <a:p>
            <a:pPr marL="1595438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600" dirty="0"/>
              <a:t>raspoloživih finansijskih sredstava</a:t>
            </a:r>
          </a:p>
          <a:p>
            <a:pPr marL="1595438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600" dirty="0"/>
              <a:t>programske koncepcije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 nivo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59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228601"/>
            <a:ext cx="5456693" cy="6528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55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1769</TotalTime>
  <Words>302</Words>
  <Application>Microsoft Office PowerPoint</Application>
  <PresentationFormat>Widescreen</PresentationFormat>
  <Paragraphs>118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KOORDINACIONI NIVO</vt:lpstr>
      <vt:lpstr>Koordinacioni nivo </vt:lpstr>
      <vt:lpstr>Koordinacioni nivo </vt:lpstr>
      <vt:lpstr>PowerPoint Presentation</vt:lpstr>
      <vt:lpstr>PowerPoint Presentation</vt:lpstr>
      <vt:lpstr>OPERATIVNI NIVO</vt:lpstr>
      <vt:lpstr>Operativni nivo </vt:lpstr>
      <vt:lpstr>Operativni nivo </vt:lpstr>
      <vt:lpstr>PowerPoint Presentation</vt:lpstr>
      <vt:lpstr>PowerPoint Presentation</vt:lpstr>
      <vt:lpstr>Organizacioni nivoi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560</cp:revision>
  <dcterms:created xsi:type="dcterms:W3CDTF">2006-08-16T00:00:00Z</dcterms:created>
  <dcterms:modified xsi:type="dcterms:W3CDTF">2024-08-04T10:21:45Z</dcterms:modified>
</cp:coreProperties>
</file>