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22"/>
  </p:notesMasterIdLst>
  <p:sldIdLst>
    <p:sldId id="298" r:id="rId2"/>
    <p:sldId id="300" r:id="rId3"/>
    <p:sldId id="316" r:id="rId4"/>
    <p:sldId id="342" r:id="rId5"/>
    <p:sldId id="341" r:id="rId6"/>
    <p:sldId id="301" r:id="rId7"/>
    <p:sldId id="317" r:id="rId8"/>
    <p:sldId id="302" r:id="rId9"/>
    <p:sldId id="318" r:id="rId10"/>
    <p:sldId id="343" r:id="rId11"/>
    <p:sldId id="319" r:id="rId12"/>
    <p:sldId id="320" r:id="rId13"/>
    <p:sldId id="321" r:id="rId14"/>
    <p:sldId id="322" r:id="rId15"/>
    <p:sldId id="323" r:id="rId16"/>
    <p:sldId id="344" r:id="rId17"/>
    <p:sldId id="324" r:id="rId18"/>
    <p:sldId id="325" r:id="rId19"/>
    <p:sldId id="345" r:id="rId20"/>
    <p:sldId id="326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55" autoAdjust="0"/>
    <p:restoredTop sz="94622" autoAdjust="0"/>
  </p:normalViewPr>
  <p:slideViewPr>
    <p:cSldViewPr>
      <p:cViewPr varScale="1">
        <p:scale>
          <a:sx n="84" d="100"/>
          <a:sy n="84" d="100"/>
        </p:scale>
        <p:origin x="102" y="43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6925B0-922F-4828-84EB-0DF837AA9F0B}" type="datetimeFigureOut">
              <a:rPr lang="en-US" smtClean="0"/>
              <a:t>04-Aug-24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CB385E-408D-4944-8CAD-49125B1CF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366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B385E-408D-4944-8CAD-49125B1CF0D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325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1" y="0"/>
            <a:ext cx="12191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355848"/>
            <a:ext cx="107696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1828800"/>
            <a:ext cx="107696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8798560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 bwMode="ltGray">
          <a:xfrm>
            <a:off x="8863584" y="0"/>
            <a:ext cx="33528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274641"/>
            <a:ext cx="25400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1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20796" y="6377460"/>
            <a:ext cx="511520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5448"/>
            <a:ext cx="10972800" cy="1252728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12192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9744" y="118872"/>
            <a:ext cx="10684256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7552" y="1828800"/>
            <a:ext cx="10696448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773936"/>
            <a:ext cx="53848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73936"/>
            <a:ext cx="53848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98988"/>
            <a:ext cx="5386917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49512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698988"/>
            <a:ext cx="5389033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49512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784" y="152400"/>
            <a:ext cx="3364992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5837" y="1743134"/>
            <a:ext cx="7894188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784" y="1730018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5448"/>
            <a:ext cx="3366867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71741" y="1484808"/>
            <a:ext cx="8329863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728216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19456" y="1170432"/>
            <a:ext cx="3364992" cy="201168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47744" y="1170432"/>
            <a:ext cx="6925056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19104" y="1170432"/>
            <a:ext cx="978485" cy="20116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7" name="Rectangle 6"/>
          <p:cNvSpPr/>
          <p:nvPr/>
        </p:nvSpPr>
        <p:spPr bwMode="ltGray">
          <a:xfrm>
            <a:off x="1" y="1"/>
            <a:ext cx="12191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75192"/>
            <a:ext cx="109728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76999"/>
            <a:ext cx="28448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20796" y="6476999"/>
            <a:ext cx="7343625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39195" y="6476999"/>
            <a:ext cx="978485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71700" y="5715000"/>
            <a:ext cx="8077200" cy="684276"/>
          </a:xfrm>
        </p:spPr>
        <p:txBody>
          <a:bodyPr>
            <a:normAutofit/>
          </a:bodyPr>
          <a:lstStyle/>
          <a:p>
            <a:pPr algn="ctr"/>
            <a:r>
              <a:rPr lang="sr-Latn-RS" sz="2800" dirty="0">
                <a:solidFill>
                  <a:schemeClr val="tx1"/>
                </a:solidFill>
              </a:rPr>
              <a:t>Dimenzije organizacione strukture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743200" y="5562600"/>
            <a:ext cx="6934200" cy="911352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4800" y="152400"/>
            <a:ext cx="6502400" cy="487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6243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11582400" cy="5257800"/>
          </a:xfrm>
        </p:spPr>
        <p:txBody>
          <a:bodyPr>
            <a:normAutofit/>
          </a:bodyPr>
          <a:lstStyle/>
          <a:p>
            <a:pPr marL="719138" lvl="1" indent="-363538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339850" lvl="1" indent="-265113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</a:pPr>
            <a:endParaRPr lang="sr-Latn-RS" sz="2000" dirty="0">
              <a:latin typeface="Corbel" pitchFamily="34" charset="0"/>
            </a:endParaRPr>
          </a:p>
          <a:p>
            <a:pPr marL="1339850" lvl="1" indent="-265113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</a:pPr>
            <a:endParaRPr lang="sr-Latn-RS" sz="2000" dirty="0">
              <a:latin typeface="Corbel" pitchFamily="34" charset="0"/>
              <a:sym typeface="Wingdings 3"/>
            </a:endParaRPr>
          </a:p>
          <a:p>
            <a:pPr marL="1339850" lvl="1" indent="-265113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</a:pPr>
            <a:endParaRPr lang="sr-Latn-RS" sz="2000" dirty="0">
              <a:latin typeface="Corbel" pitchFamily="34" charset="0"/>
              <a:sym typeface="Wingdings 3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sz="2000" dirty="0">
                <a:latin typeface="Corbel" pitchFamily="34" charset="0"/>
              </a:rPr>
              <a:t> </a:t>
            </a:r>
            <a:endParaRPr lang="sr-Latn-RS" sz="20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00584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Departmani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8" name="Round Diagonal Corner Rectangle 27"/>
          <p:cNvSpPr/>
          <p:nvPr/>
        </p:nvSpPr>
        <p:spPr>
          <a:xfrm>
            <a:off x="2571743" y="5263903"/>
            <a:ext cx="1944289" cy="521193"/>
          </a:xfrm>
          <a:prstGeom prst="round2Diag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000" b="1" dirty="0"/>
              <a:t>REALIZACIJA</a:t>
            </a:r>
            <a:endParaRPr lang="en-US" sz="2000" b="1" dirty="0"/>
          </a:p>
        </p:txBody>
      </p:sp>
      <p:sp>
        <p:nvSpPr>
          <p:cNvPr id="38" name="Flowchart: Connector 37"/>
          <p:cNvSpPr/>
          <p:nvPr/>
        </p:nvSpPr>
        <p:spPr>
          <a:xfrm>
            <a:off x="4628658" y="2947756"/>
            <a:ext cx="2899266" cy="2691044"/>
          </a:xfrm>
          <a:prstGeom prst="flowChartConnector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2400" b="1" dirty="0"/>
              <a:t>PRODUKCIJA</a:t>
            </a:r>
            <a:endParaRPr lang="en-US" sz="2400" b="1" dirty="0"/>
          </a:p>
        </p:txBody>
      </p:sp>
      <p:cxnSp>
        <p:nvCxnSpPr>
          <p:cNvPr id="4" name="Straight Connector 3"/>
          <p:cNvCxnSpPr>
            <a:cxnSpLocks/>
          </p:cNvCxnSpPr>
          <p:nvPr/>
        </p:nvCxnSpPr>
        <p:spPr>
          <a:xfrm>
            <a:off x="5868880" y="1790700"/>
            <a:ext cx="37952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>
            <a:cxnSpLocks/>
          </p:cNvCxnSpPr>
          <p:nvPr/>
        </p:nvCxnSpPr>
        <p:spPr>
          <a:xfrm>
            <a:off x="6057900" y="1790700"/>
            <a:ext cx="0" cy="4191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cxnSpLocks/>
          </p:cNvCxnSpPr>
          <p:nvPr/>
        </p:nvCxnSpPr>
        <p:spPr>
          <a:xfrm>
            <a:off x="2179636" y="5041407"/>
            <a:ext cx="15001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cxnSpLocks/>
          </p:cNvCxnSpPr>
          <p:nvPr/>
        </p:nvCxnSpPr>
        <p:spPr>
          <a:xfrm>
            <a:off x="2179636" y="5524500"/>
            <a:ext cx="15001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cxnSpLocks/>
          </p:cNvCxnSpPr>
          <p:nvPr/>
        </p:nvCxnSpPr>
        <p:spPr>
          <a:xfrm>
            <a:off x="2177254" y="6056883"/>
            <a:ext cx="1524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cxnSpLocks/>
          </p:cNvCxnSpPr>
          <p:nvPr/>
        </p:nvCxnSpPr>
        <p:spPr>
          <a:xfrm>
            <a:off x="2329654" y="5041407"/>
            <a:ext cx="0" cy="101547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cxnSpLocks/>
            <a:endCxn id="28" idx="2"/>
          </p:cNvCxnSpPr>
          <p:nvPr/>
        </p:nvCxnSpPr>
        <p:spPr>
          <a:xfrm>
            <a:off x="2329654" y="5524500"/>
            <a:ext cx="24208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cxnSpLocks/>
          </p:cNvCxnSpPr>
          <p:nvPr/>
        </p:nvCxnSpPr>
        <p:spPr>
          <a:xfrm>
            <a:off x="9826627" y="4721536"/>
            <a:ext cx="15001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>
            <a:cxnSpLocks/>
          </p:cNvCxnSpPr>
          <p:nvPr/>
        </p:nvCxnSpPr>
        <p:spPr>
          <a:xfrm>
            <a:off x="9826626" y="5258754"/>
            <a:ext cx="15001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>
            <a:cxnSpLocks/>
          </p:cNvCxnSpPr>
          <p:nvPr/>
        </p:nvCxnSpPr>
        <p:spPr>
          <a:xfrm>
            <a:off x="9826626" y="5785096"/>
            <a:ext cx="15001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>
            <a:cxnSpLocks/>
          </p:cNvCxnSpPr>
          <p:nvPr/>
        </p:nvCxnSpPr>
        <p:spPr>
          <a:xfrm>
            <a:off x="9816701" y="6325554"/>
            <a:ext cx="15001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cxnSpLocks/>
          </p:cNvCxnSpPr>
          <p:nvPr/>
        </p:nvCxnSpPr>
        <p:spPr>
          <a:xfrm>
            <a:off x="9816701" y="4721536"/>
            <a:ext cx="0" cy="160401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>
            <a:cxnSpLocks/>
          </p:cNvCxnSpPr>
          <p:nvPr/>
        </p:nvCxnSpPr>
        <p:spPr>
          <a:xfrm flipV="1">
            <a:off x="9570151" y="5548677"/>
            <a:ext cx="246550" cy="184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>
            <a:cxnSpLocks/>
            <a:stCxn id="64" idx="1"/>
            <a:endCxn id="38" idx="0"/>
          </p:cNvCxnSpPr>
          <p:nvPr/>
        </p:nvCxnSpPr>
        <p:spPr>
          <a:xfrm>
            <a:off x="6077545" y="2777680"/>
            <a:ext cx="746" cy="17007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>
            <a:cxnSpLocks/>
          </p:cNvCxnSpPr>
          <p:nvPr/>
        </p:nvCxnSpPr>
        <p:spPr>
          <a:xfrm flipV="1">
            <a:off x="8610600" y="4309873"/>
            <a:ext cx="0" cy="95065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>
            <a:cxnSpLocks/>
          </p:cNvCxnSpPr>
          <p:nvPr/>
        </p:nvCxnSpPr>
        <p:spPr>
          <a:xfrm flipH="1">
            <a:off x="7543800" y="4317322"/>
            <a:ext cx="1066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>
            <a:cxnSpLocks/>
            <a:stCxn id="28" idx="3"/>
          </p:cNvCxnSpPr>
          <p:nvPr/>
        </p:nvCxnSpPr>
        <p:spPr>
          <a:xfrm flipV="1">
            <a:off x="3543888" y="4293278"/>
            <a:ext cx="0" cy="97062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>
            <a:cxnSpLocks/>
            <a:endCxn id="38" idx="2"/>
          </p:cNvCxnSpPr>
          <p:nvPr/>
        </p:nvCxnSpPr>
        <p:spPr>
          <a:xfrm>
            <a:off x="3543888" y="4293278"/>
            <a:ext cx="108477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Flowchart: Connector 51"/>
          <p:cNvSpPr/>
          <p:nvPr/>
        </p:nvSpPr>
        <p:spPr>
          <a:xfrm>
            <a:off x="657226" y="2133600"/>
            <a:ext cx="228600" cy="228600"/>
          </a:xfrm>
          <a:prstGeom prst="flowChartConnector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53" name="Flowchart: Connector 52"/>
          <p:cNvSpPr/>
          <p:nvPr/>
        </p:nvSpPr>
        <p:spPr>
          <a:xfrm>
            <a:off x="657226" y="2667000"/>
            <a:ext cx="228600" cy="228600"/>
          </a:xfrm>
          <a:prstGeom prst="flowChartConnector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Flowchart: Connector 53"/>
          <p:cNvSpPr/>
          <p:nvPr/>
        </p:nvSpPr>
        <p:spPr>
          <a:xfrm>
            <a:off x="657226" y="3200400"/>
            <a:ext cx="228600" cy="228600"/>
          </a:xfrm>
          <a:prstGeom prst="flowChartConnector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TextBox 54"/>
          <p:cNvSpPr txBox="1"/>
          <p:nvPr/>
        </p:nvSpPr>
        <p:spPr>
          <a:xfrm>
            <a:off x="885827" y="2057400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2000" dirty="0"/>
              <a:t>odeljenje</a:t>
            </a:r>
            <a:endParaRPr lang="en-US" sz="2000" dirty="0"/>
          </a:p>
        </p:txBody>
      </p:sp>
      <p:sp>
        <p:nvSpPr>
          <p:cNvPr id="56" name="TextBox 55"/>
          <p:cNvSpPr txBox="1"/>
          <p:nvPr/>
        </p:nvSpPr>
        <p:spPr>
          <a:xfrm>
            <a:off x="885827" y="2618602"/>
            <a:ext cx="10286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2000" dirty="0"/>
              <a:t>služba</a:t>
            </a:r>
            <a:endParaRPr lang="en-US" sz="2000" dirty="0"/>
          </a:p>
        </p:txBody>
      </p:sp>
      <p:sp>
        <p:nvSpPr>
          <p:cNvPr id="57" name="TextBox 56"/>
          <p:cNvSpPr txBox="1"/>
          <p:nvPr/>
        </p:nvSpPr>
        <p:spPr>
          <a:xfrm>
            <a:off x="885827" y="3152002"/>
            <a:ext cx="9143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2000" dirty="0"/>
              <a:t>sektor</a:t>
            </a:r>
            <a:endParaRPr lang="en-US" sz="2000" dirty="0"/>
          </a:p>
        </p:txBody>
      </p:sp>
      <p:sp>
        <p:nvSpPr>
          <p:cNvPr id="22" name="Rounded Rectangle 13">
            <a:extLst>
              <a:ext uri="{FF2B5EF4-FFF2-40B4-BE49-F238E27FC236}">
                <a16:creationId xmlns:a16="http://schemas.microsoft.com/office/drawing/2014/main" id="{AFDCC6F9-3ABF-A97C-30A9-107F1B3D6C71}"/>
              </a:ext>
            </a:extLst>
          </p:cNvPr>
          <p:cNvSpPr/>
          <p:nvPr/>
        </p:nvSpPr>
        <p:spPr>
          <a:xfrm>
            <a:off x="457201" y="5373117"/>
            <a:ext cx="1712113" cy="306709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000" dirty="0"/>
              <a:t>VIDEOTEKA</a:t>
            </a:r>
            <a:endParaRPr lang="en-US" sz="2000" dirty="0"/>
          </a:p>
        </p:txBody>
      </p:sp>
      <p:sp>
        <p:nvSpPr>
          <p:cNvPr id="24" name="Rounded Rectangle 13">
            <a:extLst>
              <a:ext uri="{FF2B5EF4-FFF2-40B4-BE49-F238E27FC236}">
                <a16:creationId xmlns:a16="http://schemas.microsoft.com/office/drawing/2014/main" id="{E9E0B2EE-F1DC-8EC2-C836-36C337C6BE62}"/>
              </a:ext>
            </a:extLst>
          </p:cNvPr>
          <p:cNvSpPr/>
          <p:nvPr/>
        </p:nvSpPr>
        <p:spPr>
          <a:xfrm>
            <a:off x="462757" y="5907290"/>
            <a:ext cx="1712113" cy="306709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000" dirty="0"/>
              <a:t>REALIZACIJA</a:t>
            </a:r>
            <a:endParaRPr lang="en-US" sz="2000" dirty="0"/>
          </a:p>
        </p:txBody>
      </p:sp>
      <p:sp>
        <p:nvSpPr>
          <p:cNvPr id="61" name="Rounded Rectangle 13">
            <a:extLst>
              <a:ext uri="{FF2B5EF4-FFF2-40B4-BE49-F238E27FC236}">
                <a16:creationId xmlns:a16="http://schemas.microsoft.com/office/drawing/2014/main" id="{A10DB747-A1F2-3156-AC49-FCFD2A87E064}"/>
              </a:ext>
            </a:extLst>
          </p:cNvPr>
          <p:cNvSpPr/>
          <p:nvPr/>
        </p:nvSpPr>
        <p:spPr>
          <a:xfrm>
            <a:off x="3947823" y="1594672"/>
            <a:ext cx="1905000" cy="306709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000" dirty="0"/>
              <a:t>ORGANIZACIJA</a:t>
            </a:r>
            <a:endParaRPr lang="en-US" sz="2000" dirty="0"/>
          </a:p>
        </p:txBody>
      </p:sp>
      <p:sp>
        <p:nvSpPr>
          <p:cNvPr id="62" name="Rounded Rectangle 13">
            <a:extLst>
              <a:ext uri="{FF2B5EF4-FFF2-40B4-BE49-F238E27FC236}">
                <a16:creationId xmlns:a16="http://schemas.microsoft.com/office/drawing/2014/main" id="{7FE25A66-80F2-7263-725F-1D12BFCA7973}"/>
              </a:ext>
            </a:extLst>
          </p:cNvPr>
          <p:cNvSpPr/>
          <p:nvPr/>
        </p:nvSpPr>
        <p:spPr>
          <a:xfrm>
            <a:off x="457200" y="4888052"/>
            <a:ext cx="1712113" cy="306709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000" dirty="0"/>
              <a:t>MOBIL. EKIPE</a:t>
            </a:r>
            <a:endParaRPr lang="en-US" sz="2000" dirty="0"/>
          </a:p>
        </p:txBody>
      </p:sp>
      <p:sp>
        <p:nvSpPr>
          <p:cNvPr id="63" name="Rounded Rectangle 13">
            <a:extLst>
              <a:ext uri="{FF2B5EF4-FFF2-40B4-BE49-F238E27FC236}">
                <a16:creationId xmlns:a16="http://schemas.microsoft.com/office/drawing/2014/main" id="{F18F1043-F14C-30C7-906C-21E30A837EA3}"/>
              </a:ext>
            </a:extLst>
          </p:cNvPr>
          <p:cNvSpPr/>
          <p:nvPr/>
        </p:nvSpPr>
        <p:spPr>
          <a:xfrm>
            <a:off x="6246921" y="1613723"/>
            <a:ext cx="1905000" cy="306709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000" dirty="0"/>
              <a:t>PLANIRANJE</a:t>
            </a:r>
            <a:endParaRPr lang="en-US" sz="2000" dirty="0"/>
          </a:p>
        </p:txBody>
      </p:sp>
      <p:sp>
        <p:nvSpPr>
          <p:cNvPr id="64" name="Round Diagonal Corner Rectangle 27">
            <a:extLst>
              <a:ext uri="{FF2B5EF4-FFF2-40B4-BE49-F238E27FC236}">
                <a16:creationId xmlns:a16="http://schemas.microsoft.com/office/drawing/2014/main" id="{A9712CEB-8142-E6FD-8872-12D094BFBC76}"/>
              </a:ext>
            </a:extLst>
          </p:cNvPr>
          <p:cNvSpPr/>
          <p:nvPr/>
        </p:nvSpPr>
        <p:spPr>
          <a:xfrm>
            <a:off x="5105400" y="2157129"/>
            <a:ext cx="1944289" cy="620551"/>
          </a:xfrm>
          <a:prstGeom prst="round2Diag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000" b="1" dirty="0"/>
              <a:t>IZVRŠNA PRODUKCIJA</a:t>
            </a:r>
            <a:endParaRPr lang="en-US" sz="2000" b="1" dirty="0"/>
          </a:p>
        </p:txBody>
      </p:sp>
      <p:sp>
        <p:nvSpPr>
          <p:cNvPr id="65" name="Round Diagonal Corner Rectangle 27">
            <a:extLst>
              <a:ext uri="{FF2B5EF4-FFF2-40B4-BE49-F238E27FC236}">
                <a16:creationId xmlns:a16="http://schemas.microsoft.com/office/drawing/2014/main" id="{E7FEAFE9-C110-2D68-1BA4-A64D90738737}"/>
              </a:ext>
            </a:extLst>
          </p:cNvPr>
          <p:cNvSpPr/>
          <p:nvPr/>
        </p:nvSpPr>
        <p:spPr>
          <a:xfrm>
            <a:off x="7605617" y="5238402"/>
            <a:ext cx="1944289" cy="620550"/>
          </a:xfrm>
          <a:prstGeom prst="round2Diag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000" b="1" dirty="0"/>
              <a:t>KREATIVNA SLUŽBA</a:t>
            </a:r>
            <a:endParaRPr lang="en-US" sz="2000" b="1" dirty="0"/>
          </a:p>
        </p:txBody>
      </p:sp>
      <p:sp>
        <p:nvSpPr>
          <p:cNvPr id="77" name="Rounded Rectangle 13">
            <a:extLst>
              <a:ext uri="{FF2B5EF4-FFF2-40B4-BE49-F238E27FC236}">
                <a16:creationId xmlns:a16="http://schemas.microsoft.com/office/drawing/2014/main" id="{29A619B9-0BB2-9F35-5F32-870EE406D8C2}"/>
              </a:ext>
            </a:extLst>
          </p:cNvPr>
          <p:cNvSpPr/>
          <p:nvPr/>
        </p:nvSpPr>
        <p:spPr>
          <a:xfrm>
            <a:off x="9982200" y="5105400"/>
            <a:ext cx="1712113" cy="306709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000" dirty="0"/>
              <a:t>SCENA</a:t>
            </a:r>
            <a:endParaRPr lang="en-US" sz="2000" dirty="0"/>
          </a:p>
        </p:txBody>
      </p:sp>
      <p:sp>
        <p:nvSpPr>
          <p:cNvPr id="78" name="Rounded Rectangle 13">
            <a:extLst>
              <a:ext uri="{FF2B5EF4-FFF2-40B4-BE49-F238E27FC236}">
                <a16:creationId xmlns:a16="http://schemas.microsoft.com/office/drawing/2014/main" id="{4F5DF084-753B-122C-04B8-CB57DC805E0D}"/>
              </a:ext>
            </a:extLst>
          </p:cNvPr>
          <p:cNvSpPr/>
          <p:nvPr/>
        </p:nvSpPr>
        <p:spPr>
          <a:xfrm>
            <a:off x="9982200" y="4568182"/>
            <a:ext cx="1712113" cy="306709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000" dirty="0"/>
              <a:t>STAJLING</a:t>
            </a:r>
            <a:endParaRPr lang="en-US" sz="2000" dirty="0"/>
          </a:p>
        </p:txBody>
      </p:sp>
      <p:sp>
        <p:nvSpPr>
          <p:cNvPr id="79" name="Rounded Rectangle 13">
            <a:extLst>
              <a:ext uri="{FF2B5EF4-FFF2-40B4-BE49-F238E27FC236}">
                <a16:creationId xmlns:a16="http://schemas.microsoft.com/office/drawing/2014/main" id="{ABCC6F52-D026-8536-0307-51B19C333978}"/>
              </a:ext>
            </a:extLst>
          </p:cNvPr>
          <p:cNvSpPr/>
          <p:nvPr/>
        </p:nvSpPr>
        <p:spPr>
          <a:xfrm>
            <a:off x="9982200" y="5638800"/>
            <a:ext cx="1712113" cy="306709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000" dirty="0"/>
              <a:t>EL. GRAFIKA</a:t>
            </a:r>
            <a:endParaRPr lang="en-US" sz="2000" dirty="0"/>
          </a:p>
        </p:txBody>
      </p:sp>
      <p:sp>
        <p:nvSpPr>
          <p:cNvPr id="80" name="Rounded Rectangle 13">
            <a:extLst>
              <a:ext uri="{FF2B5EF4-FFF2-40B4-BE49-F238E27FC236}">
                <a16:creationId xmlns:a16="http://schemas.microsoft.com/office/drawing/2014/main" id="{BACD746E-4EFB-D8FF-F72B-9473B722C055}"/>
              </a:ext>
            </a:extLst>
          </p:cNvPr>
          <p:cNvSpPr/>
          <p:nvPr/>
        </p:nvSpPr>
        <p:spPr>
          <a:xfrm>
            <a:off x="9976646" y="6172200"/>
            <a:ext cx="1712113" cy="306709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000" dirty="0"/>
              <a:t>SLIKA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932953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000"/>
                            </p:stCondLst>
                            <p:childTnLst>
                              <p:par>
                                <p:cTn id="6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00"/>
                            </p:stCondLst>
                            <p:childTnLst>
                              <p:par>
                                <p:cTn id="68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000"/>
                            </p:stCondLst>
                            <p:childTnLst>
                              <p:par>
                                <p:cTn id="7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8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"/>
                            </p:stCondLst>
                            <p:childTnLst>
                              <p:par>
                                <p:cTn id="8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000"/>
                            </p:stCondLst>
                            <p:childTnLst>
                              <p:par>
                                <p:cTn id="9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000"/>
                            </p:stCondLst>
                            <p:childTnLst>
                              <p:par>
                                <p:cTn id="9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4000"/>
                            </p:stCondLst>
                            <p:childTnLst>
                              <p:par>
                                <p:cTn id="103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5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8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4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5000"/>
                            </p:stCondLst>
                            <p:childTnLst>
                              <p:par>
                                <p:cTn id="116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6000"/>
                            </p:stCondLst>
                            <p:childTnLst>
                              <p:par>
                                <p:cTn id="120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7000"/>
                            </p:stCondLst>
                            <p:childTnLst>
                              <p:par>
                                <p:cTn id="1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8000"/>
                            </p:stCondLst>
                            <p:childTnLst>
                              <p:par>
                                <p:cTn id="130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3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9000"/>
                            </p:stCondLst>
                            <p:childTnLst>
                              <p:par>
                                <p:cTn id="1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40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4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11000"/>
                            </p:stCondLst>
                            <p:childTnLst>
                              <p:par>
                                <p:cTn id="14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12000"/>
                            </p:stCondLst>
                            <p:childTnLst>
                              <p:par>
                                <p:cTn id="150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5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54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56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5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61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6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66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15000"/>
                            </p:stCondLst>
                            <p:childTnLst>
                              <p:par>
                                <p:cTn id="16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38" grpId="0" animBg="1"/>
      <p:bldP spid="52" grpId="0" animBg="1"/>
      <p:bldP spid="53" grpId="0" animBg="1"/>
      <p:bldP spid="54" grpId="0" animBg="1"/>
      <p:bldP spid="55" grpId="0"/>
      <p:bldP spid="56" grpId="0"/>
      <p:bldP spid="57" grpId="0"/>
      <p:bldP spid="22" grpId="0" animBg="1"/>
      <p:bldP spid="24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77" grpId="0" animBg="1"/>
      <p:bldP spid="78" grpId="0" animBg="1"/>
      <p:bldP spid="79" grpId="0" animBg="1"/>
      <p:bldP spid="8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24000"/>
            <a:ext cx="11734800" cy="5257800"/>
          </a:xfrm>
        </p:spPr>
        <p:txBody>
          <a:bodyPr>
            <a:normAutofit/>
          </a:bodyPr>
          <a:lstStyle/>
          <a:p>
            <a:pPr marL="812800" lvl="1" indent="-457200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vi-VN" sz="2400" b="1" dirty="0">
                <a:solidFill>
                  <a:srgbClr val="C00000"/>
                </a:solidFill>
                <a:latin typeface="Corbel" pitchFamily="34" charset="0"/>
              </a:rPr>
              <a:t>(+)</a:t>
            </a:r>
          </a:p>
          <a:p>
            <a:pPr marL="698500" lvl="1" indent="-157163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dirty="0">
                <a:latin typeface="Corbel" pitchFamily="34" charset="0"/>
              </a:rPr>
              <a:t>rešava problem svođenja kompleksnosti ukupnog zadatka organizacije na ograničenu izvršnu i upravljačku sposobnost izvršilaca</a:t>
            </a: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812800" lvl="1" indent="-457200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sr-Latn-RS" sz="2400" b="1" dirty="0">
                <a:solidFill>
                  <a:srgbClr val="C00000"/>
                </a:solidFill>
                <a:latin typeface="Corbel" pitchFamily="34" charset="0"/>
              </a:rPr>
              <a:t>(</a:t>
            </a:r>
            <a:r>
              <a:rPr lang="sr-Latn-RS" sz="2400" b="1" dirty="0">
                <a:solidFill>
                  <a:srgbClr val="C00000"/>
                </a:solidFill>
                <a:latin typeface="Courier New"/>
                <a:cs typeface="Courier New"/>
              </a:rPr>
              <a:t>-</a:t>
            </a:r>
            <a:r>
              <a:rPr lang="sr-Latn-RS" sz="2400" b="1" dirty="0">
                <a:solidFill>
                  <a:srgbClr val="C00000"/>
                </a:solidFill>
                <a:latin typeface="Corbel" pitchFamily="34" charset="0"/>
              </a:rPr>
              <a:t>)</a:t>
            </a:r>
          </a:p>
          <a:p>
            <a:pPr marL="884238" lvl="1" indent="-342900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dirty="0">
                <a:latin typeface="Corbel" pitchFamily="34" charset="0"/>
              </a:rPr>
              <a:t>razlika u orijentaciji prema ciljevima (koncepcija, troškovi, tehnologija)</a:t>
            </a:r>
            <a:endParaRPr lang="sr-Latn-RS" sz="2400" dirty="0">
              <a:latin typeface="Corbel" pitchFamily="34" charset="0"/>
            </a:endParaRPr>
          </a:p>
          <a:p>
            <a:pPr marL="712788" lvl="1" indent="-171450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endParaRPr lang="vi-VN" sz="1100" dirty="0">
              <a:latin typeface="Corbel" pitchFamily="34" charset="0"/>
            </a:endParaRPr>
          </a:p>
          <a:p>
            <a:pPr marL="884238" lvl="1" indent="-342900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dirty="0">
                <a:latin typeface="Corbel" pitchFamily="34" charset="0"/>
              </a:rPr>
              <a:t>razlika u vremenskoj orijentaciji (kratkoročni i dugoročni planovi)</a:t>
            </a:r>
            <a:endParaRPr lang="sr-Latn-RS" sz="2400" dirty="0">
              <a:latin typeface="Corbel" pitchFamily="34" charset="0"/>
            </a:endParaRPr>
          </a:p>
          <a:p>
            <a:pPr marL="712788" lvl="1" indent="-171450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endParaRPr lang="vi-VN" sz="1100" dirty="0">
              <a:latin typeface="Corbel" pitchFamily="34" charset="0"/>
            </a:endParaRPr>
          </a:p>
          <a:p>
            <a:pPr marL="884238" lvl="1" indent="-342900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dirty="0">
                <a:latin typeface="Corbel" pitchFamily="34" charset="0"/>
              </a:rPr>
              <a:t>razlika u međupersonalnoj orijentaciji (komandni odnos, participativni pristup)</a:t>
            </a:r>
            <a:endParaRPr lang="sr-Latn-RS" sz="2400" dirty="0">
              <a:latin typeface="Corbel" pitchFamily="34" charset="0"/>
            </a:endParaRPr>
          </a:p>
          <a:p>
            <a:pPr marL="712788" lvl="1" indent="-171450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endParaRPr lang="vi-VN" sz="1100" dirty="0">
              <a:latin typeface="Corbel" pitchFamily="34" charset="0"/>
            </a:endParaRPr>
          </a:p>
          <a:p>
            <a:pPr marL="884238" lvl="1" indent="-342900" algn="just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dirty="0">
                <a:latin typeface="Corbel" pitchFamily="34" charset="0"/>
              </a:rPr>
              <a:t>razlika u formalizovanosti strukture (pojedinci sa jasnim i stabilnim zadacima, </a:t>
            </a:r>
            <a:r>
              <a:rPr lang="sr-Latn-RS" sz="2400" dirty="0">
                <a:latin typeface="Corbel" pitchFamily="34" charset="0"/>
              </a:rPr>
              <a:t> </a:t>
            </a:r>
            <a:r>
              <a:rPr lang="vi-VN" sz="2400" dirty="0">
                <a:latin typeface="Corbel" pitchFamily="34" charset="0"/>
              </a:rPr>
              <a:t>drugi u stalnom procesu kreiranja zadataka i poslova)</a:t>
            </a: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Departmani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6672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24000"/>
            <a:ext cx="11734800" cy="5257800"/>
          </a:xfrm>
        </p:spPr>
        <p:txBody>
          <a:bodyPr>
            <a:normAutofit/>
          </a:bodyPr>
          <a:lstStyle/>
          <a:p>
            <a:pPr marL="719138" lvl="1" indent="-363538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q"/>
            </a:pPr>
            <a:r>
              <a:rPr lang="sr-Latn-RS" sz="2400" b="1" dirty="0">
                <a:solidFill>
                  <a:srgbClr val="C00000"/>
                </a:solidFill>
                <a:latin typeface="Corbel" pitchFamily="34" charset="0"/>
              </a:rPr>
              <a:t>Decentralizacija – prenošenje dela autoriteta na niže nivoe hijerarhije ili u okviru istog nivoa</a:t>
            </a: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300" dirty="0">
              <a:latin typeface="Corbel" pitchFamily="34" charset="0"/>
            </a:endParaRPr>
          </a:p>
          <a:p>
            <a:pPr marL="719138" lvl="1" indent="-363538" algn="just">
              <a:lnSpc>
                <a:spcPct val="110000"/>
              </a:lnSpc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sz="2400" dirty="0">
                <a:latin typeface="Corbel" pitchFamily="34" charset="0"/>
              </a:rPr>
              <a:t>decentralizacija po </a:t>
            </a:r>
            <a:r>
              <a:rPr lang="sr-Latn-RS" sz="2400" b="1" dirty="0">
                <a:solidFill>
                  <a:srgbClr val="C00000"/>
                </a:solidFill>
                <a:latin typeface="Corbel" pitchFamily="34" charset="0"/>
              </a:rPr>
              <a:t>vertikalnom pravcu </a:t>
            </a:r>
            <a:r>
              <a:rPr lang="sr-Latn-RS" sz="2400" dirty="0">
                <a:latin typeface="Corbel" pitchFamily="34" charset="0"/>
              </a:rPr>
              <a:t>(prenošenje autoriteta na niže nivoe – Programi na Redakcije) i </a:t>
            </a:r>
            <a:r>
              <a:rPr lang="sr-Latn-RS" sz="2400" b="1" dirty="0">
                <a:solidFill>
                  <a:srgbClr val="C00000"/>
                </a:solidFill>
                <a:latin typeface="Corbel" pitchFamily="34" charset="0"/>
              </a:rPr>
              <a:t>horizontalnom pravcu </a:t>
            </a:r>
            <a:r>
              <a:rPr lang="sr-Latn-RS" sz="2400" dirty="0">
                <a:latin typeface="Corbel" pitchFamily="34" charset="0"/>
              </a:rPr>
              <a:t>(po liniji učesnika na istom nivou – stvaranje Kreativnih timova ili Produkcijskih grupa  unutar TV stanice)</a:t>
            </a:r>
          </a:p>
          <a:p>
            <a:pPr marL="355600" lvl="1" indent="0" algn="just">
              <a:lnSpc>
                <a:spcPct val="110000"/>
              </a:lnSpc>
              <a:spcBef>
                <a:spcPts val="0"/>
              </a:spcBef>
              <a:buClrTx/>
              <a:buSzPct val="80000"/>
              <a:buNone/>
            </a:pPr>
            <a:endParaRPr lang="sr-Latn-RS" sz="2500" dirty="0">
              <a:latin typeface="Corbel" pitchFamily="34" charset="0"/>
            </a:endParaRPr>
          </a:p>
          <a:p>
            <a:pPr marL="719138" lvl="1" indent="-363538" algn="just">
              <a:lnSpc>
                <a:spcPct val="11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r>
              <a:rPr lang="sr-Latn-RS" sz="2000" dirty="0">
                <a:latin typeface="Corbel" pitchFamily="34" charset="0"/>
              </a:rPr>
              <a:t> </a:t>
            </a:r>
            <a:r>
              <a:rPr lang="sr-Latn-RS" sz="2400" b="1" i="1" dirty="0">
                <a:solidFill>
                  <a:prstClr val="black"/>
                </a:solidFill>
                <a:latin typeface="Corbel" pitchFamily="34" charset="0"/>
              </a:rPr>
              <a:t>Decentralizacija</a:t>
            </a:r>
            <a:r>
              <a:rPr lang="sr-Latn-RS" sz="2400" dirty="0">
                <a:solidFill>
                  <a:prstClr val="black"/>
                </a:solidFill>
                <a:latin typeface="Corbel" pitchFamily="34" charset="0"/>
              </a:rPr>
              <a:t> se uvek vezuje za pravo odlučivanja </a:t>
            </a:r>
          </a:p>
          <a:p>
            <a:pPr marL="355600" lvl="1" indent="0" algn="just">
              <a:lnSpc>
                <a:spcPct val="110000"/>
              </a:lnSpc>
              <a:spcBef>
                <a:spcPts val="0"/>
              </a:spcBef>
              <a:buClrTx/>
              <a:buSzPct val="80000"/>
              <a:buNone/>
            </a:pPr>
            <a:endParaRPr lang="sr-Latn-RS" sz="1600" dirty="0">
              <a:solidFill>
                <a:prstClr val="black"/>
              </a:solidFill>
              <a:latin typeface="Corbel" pitchFamily="34" charset="0"/>
            </a:endParaRPr>
          </a:p>
          <a:p>
            <a:pPr marL="719138" lvl="1" indent="-363538" algn="just">
              <a:lnSpc>
                <a:spcPct val="11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r>
              <a:rPr lang="sr-Latn-RS" sz="2400" b="1" i="1" dirty="0">
                <a:solidFill>
                  <a:prstClr val="black"/>
                </a:solidFill>
                <a:latin typeface="Corbel" pitchFamily="34" charset="0"/>
              </a:rPr>
              <a:t>Specijalizacija</a:t>
            </a:r>
            <a:r>
              <a:rPr lang="sr-Latn-RS" sz="2400" dirty="0">
                <a:solidFill>
                  <a:prstClr val="black"/>
                </a:solidFill>
                <a:latin typeface="Corbel" pitchFamily="34" charset="0"/>
              </a:rPr>
              <a:t> je pravo i odgovornost izvršavanja</a:t>
            </a:r>
          </a:p>
          <a:p>
            <a:pPr marL="355600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>
              <a:spcBef>
                <a:spcPts val="0"/>
              </a:spcBef>
              <a:buClrTx/>
              <a:buSzPct val="80000"/>
              <a:buNone/>
            </a:pPr>
            <a:endParaRPr lang="vi-VN" sz="4500" i="1" dirty="0">
              <a:latin typeface="Corbel" pitchFamily="34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Decentralizacija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9121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24000"/>
            <a:ext cx="11582400" cy="5257800"/>
          </a:xfrm>
        </p:spPr>
        <p:txBody>
          <a:bodyPr>
            <a:normAutofit/>
          </a:bodyPr>
          <a:lstStyle/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300" dirty="0">
              <a:latin typeface="Corbel" pitchFamily="34" charset="0"/>
            </a:endParaRPr>
          </a:p>
          <a:p>
            <a:pPr marL="812800" lvl="1" indent="-457200"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sr-Latn-RS" sz="2400" b="1" dirty="0">
                <a:solidFill>
                  <a:srgbClr val="C00000"/>
                </a:solidFill>
                <a:latin typeface="Corbel" pitchFamily="34" charset="0"/>
              </a:rPr>
              <a:t>(+)</a:t>
            </a:r>
          </a:p>
          <a:p>
            <a:pPr marL="984250" lvl="1" indent="-2857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400" dirty="0">
                <a:latin typeface="Corbel" pitchFamily="34" charset="0"/>
              </a:rPr>
              <a:t> ograničena sposobnost menadžmenta da kontroliše rad na svim nivoima hijerarhije</a:t>
            </a:r>
          </a:p>
          <a:p>
            <a:pPr marL="869950" lvl="1" indent="-1714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endParaRPr lang="sr-Latn-RS" sz="1300" dirty="0">
              <a:latin typeface="Corbel" pitchFamily="34" charset="0"/>
            </a:endParaRPr>
          </a:p>
          <a:p>
            <a:pPr marL="984250" lvl="1" indent="-2857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400" dirty="0">
                <a:latin typeface="Corbel" pitchFamily="34" charset="0"/>
              </a:rPr>
              <a:t>profesionalna superiornost izvršilaca u pogledu odlučivanja o nekim aktivnostima</a:t>
            </a:r>
          </a:p>
          <a:p>
            <a:pPr marL="869950" lvl="1" indent="-1714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endParaRPr lang="sr-Latn-RS" sz="1200" dirty="0">
              <a:latin typeface="Corbel" pitchFamily="34" charset="0"/>
            </a:endParaRPr>
          </a:p>
          <a:p>
            <a:pPr marL="984250" lvl="1" indent="-2857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400" dirty="0">
                <a:latin typeface="Corbel" pitchFamily="34" charset="0"/>
              </a:rPr>
              <a:t>brzina reakcije, u okviru delova organizacije kao celine u odnosu na promene u okruženju</a:t>
            </a:r>
          </a:p>
          <a:p>
            <a:pPr marL="869950" lvl="1" indent="-1714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endParaRPr lang="sr-Latn-RS" sz="1200" dirty="0">
              <a:latin typeface="Corbel" pitchFamily="34" charset="0"/>
            </a:endParaRPr>
          </a:p>
          <a:p>
            <a:pPr marL="984250" lvl="1" indent="-2857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400" dirty="0">
                <a:latin typeface="Corbel" pitchFamily="34" charset="0"/>
              </a:rPr>
              <a:t>podsticaj inovativnim naporima na nižim nivoima hijerarhije</a:t>
            </a:r>
          </a:p>
          <a:p>
            <a:pPr marL="869950" lvl="1" indent="-1714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endParaRPr lang="sr-Latn-RS" sz="1200" dirty="0">
              <a:latin typeface="Corbel" pitchFamily="34" charset="0"/>
            </a:endParaRPr>
          </a:p>
          <a:p>
            <a:pPr marL="984250" lvl="1" indent="-2857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400" dirty="0">
                <a:latin typeface="Corbel" pitchFamily="34" charset="0"/>
              </a:rPr>
              <a:t>skraćivanje komunikacionih kanala, ubrzavanje tokova informisanja</a:t>
            </a:r>
          </a:p>
          <a:p>
            <a:pPr marL="869950" lvl="1" indent="-1714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endParaRPr lang="sr-Latn-RS" sz="1200" dirty="0">
              <a:latin typeface="Corbel" pitchFamily="34" charset="0"/>
            </a:endParaRPr>
          </a:p>
          <a:p>
            <a:pPr marL="984250" lvl="1" indent="-2857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400" dirty="0">
                <a:latin typeface="Corbel" pitchFamily="34" charset="0"/>
              </a:rPr>
              <a:t>približavanje mesta odlučivanja mestu izvršavanja</a:t>
            </a:r>
          </a:p>
          <a:p>
            <a:pPr marL="355600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Decentralizacija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655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24000"/>
            <a:ext cx="11582400" cy="5257800"/>
          </a:xfrm>
        </p:spPr>
        <p:txBody>
          <a:bodyPr>
            <a:normAutofit lnSpcReduction="10000"/>
          </a:bodyPr>
          <a:lstStyle/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400" dirty="0">
              <a:latin typeface="Corbel" pitchFamily="34" charset="0"/>
            </a:endParaRPr>
          </a:p>
          <a:p>
            <a:pPr marL="812800" lvl="1" indent="-457200"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sr-Latn-RS" sz="2400" b="1" dirty="0">
                <a:solidFill>
                  <a:srgbClr val="C00000"/>
                </a:solidFill>
                <a:latin typeface="Corbel" pitchFamily="34" charset="0"/>
              </a:rPr>
              <a:t>(</a:t>
            </a:r>
            <a:r>
              <a:rPr lang="sr-Latn-RS" sz="2400" b="1" dirty="0">
                <a:solidFill>
                  <a:srgbClr val="C00000"/>
                </a:solidFill>
                <a:latin typeface="Courier New"/>
                <a:cs typeface="Courier New"/>
              </a:rPr>
              <a:t>-</a:t>
            </a:r>
            <a:r>
              <a:rPr lang="sr-Latn-RS" sz="2400" b="1" dirty="0">
                <a:solidFill>
                  <a:srgbClr val="C00000"/>
                </a:solidFill>
                <a:latin typeface="Corbel" pitchFamily="34" charset="0"/>
              </a:rPr>
              <a:t>)</a:t>
            </a:r>
          </a:p>
          <a:p>
            <a:pPr marL="984250" lvl="1" indent="-28575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400" dirty="0">
                <a:latin typeface="Corbel" pitchFamily="34" charset="0"/>
              </a:rPr>
              <a:t>uvećava se složenost i troškovi koordinacije</a:t>
            </a:r>
          </a:p>
          <a:p>
            <a:pPr marL="869950" lvl="1" indent="-17145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endParaRPr lang="sr-Latn-RS" sz="1200" dirty="0">
              <a:latin typeface="Corbel" pitchFamily="34" charset="0"/>
            </a:endParaRPr>
          </a:p>
          <a:p>
            <a:pPr marL="984250" lvl="1" indent="-285750" algn="just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400" dirty="0">
                <a:latin typeface="Corbel" pitchFamily="34" charset="0"/>
              </a:rPr>
              <a:t>postoji mogućnost gubitka kontrole nad funkcionisanjem, na višim nivoima 	 menadžmenta</a:t>
            </a:r>
          </a:p>
          <a:p>
            <a:pPr marL="869950" lvl="1" indent="-171450" algn="just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endParaRPr lang="sr-Latn-RS" sz="1200" dirty="0">
              <a:latin typeface="Corbel" pitchFamily="34" charset="0"/>
            </a:endParaRPr>
          </a:p>
          <a:p>
            <a:pPr marL="984250" lvl="1" indent="-28575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400" dirty="0">
                <a:latin typeface="Corbel" pitchFamily="34" charset="0"/>
              </a:rPr>
              <a:t>izražena je potreba za planske i kontrolne sisteme</a:t>
            </a:r>
          </a:p>
          <a:p>
            <a:pPr marL="869950" lvl="1" indent="-17145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endParaRPr lang="sr-Latn-RS" sz="1200" dirty="0">
              <a:latin typeface="Corbel" pitchFamily="34" charset="0"/>
            </a:endParaRPr>
          </a:p>
          <a:p>
            <a:pPr marL="984250" lvl="1" indent="-28575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400" dirty="0">
                <a:latin typeface="Corbel" pitchFamily="34" charset="0"/>
              </a:rPr>
              <a:t>otežava upotrebu jedinstvene taktike u kriznim situacijama</a:t>
            </a:r>
          </a:p>
          <a:p>
            <a:pPr marL="869950" lvl="1" indent="-17145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endParaRPr lang="sr-Latn-RS" sz="1200" dirty="0">
              <a:latin typeface="Corbel" pitchFamily="34" charset="0"/>
            </a:endParaRPr>
          </a:p>
          <a:p>
            <a:pPr marL="984250" lvl="1" indent="-28575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400" dirty="0">
                <a:latin typeface="Corbel" pitchFamily="34" charset="0"/>
              </a:rPr>
              <a:t>podrazumeva raspoloživost kvalitetnog menadžment personala</a:t>
            </a:r>
          </a:p>
          <a:p>
            <a:pPr marL="355600" lvl="1" indent="0">
              <a:lnSpc>
                <a:spcPct val="15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sz="2000" dirty="0">
                <a:latin typeface="Corbel" pitchFamily="34" charset="0"/>
              </a:rPr>
              <a:t> </a:t>
            </a:r>
            <a:endParaRPr lang="sr-Latn-RS" sz="20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Decentralizacija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4940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24000"/>
            <a:ext cx="11353800" cy="5257800"/>
          </a:xfrm>
        </p:spPr>
        <p:txBody>
          <a:bodyPr>
            <a:normAutofit/>
          </a:bodyPr>
          <a:lstStyle/>
          <a:p>
            <a:pPr marL="719138" lvl="1" indent="-363538" algn="just">
              <a:lnSpc>
                <a:spcPct val="110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200" b="1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q"/>
            </a:pPr>
            <a:r>
              <a:rPr lang="sr-Latn-RS" sz="2400" b="1" dirty="0">
                <a:solidFill>
                  <a:srgbClr val="C00000"/>
                </a:solidFill>
                <a:latin typeface="Corbel" pitchFamily="34" charset="0"/>
              </a:rPr>
              <a:t>Koordinacija – </a:t>
            </a:r>
            <a:r>
              <a:rPr lang="vi-VN" sz="2400" b="1" dirty="0">
                <a:solidFill>
                  <a:srgbClr val="C00000"/>
                </a:solidFill>
                <a:latin typeface="Corbel" pitchFamily="34" charset="0"/>
              </a:rPr>
              <a:t>ujedinjavanj</a:t>
            </a:r>
            <a:r>
              <a:rPr lang="sr-Latn-RS" sz="2400" b="1" dirty="0">
                <a:solidFill>
                  <a:srgbClr val="C00000"/>
                </a:solidFill>
                <a:latin typeface="Corbel" pitchFamily="34" charset="0"/>
              </a:rPr>
              <a:t>e</a:t>
            </a:r>
            <a:r>
              <a:rPr lang="vi-VN" sz="2400" b="1" dirty="0">
                <a:solidFill>
                  <a:srgbClr val="C00000"/>
                </a:solidFill>
                <a:latin typeface="Corbel" pitchFamily="34" charset="0"/>
              </a:rPr>
              <a:t> i usklađivanj</a:t>
            </a:r>
            <a:r>
              <a:rPr lang="sr-Latn-RS" sz="2400" b="1" dirty="0">
                <a:solidFill>
                  <a:srgbClr val="C00000"/>
                </a:solidFill>
                <a:latin typeface="Corbel" pitchFamily="34" charset="0"/>
              </a:rPr>
              <a:t>e</a:t>
            </a:r>
            <a:r>
              <a:rPr lang="vi-VN" sz="2400" b="1" dirty="0">
                <a:solidFill>
                  <a:srgbClr val="C00000"/>
                </a:solidFill>
                <a:latin typeface="Corbel" pitchFamily="34" charset="0"/>
              </a:rPr>
              <a:t> napora ka jedinstvenom cilju, </a:t>
            </a:r>
            <a:r>
              <a:rPr lang="vi-VN" sz="2400" b="1" dirty="0">
                <a:latin typeface="Corbel" pitchFamily="34" charset="0"/>
              </a:rPr>
              <a:t>koji određuje karakter procesa koji se odvijaju na određenom nivou</a:t>
            </a:r>
            <a:endParaRPr lang="sr-Latn-RS" sz="2400" b="1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vi-VN" sz="2400" dirty="0">
                <a:latin typeface="Corbel" pitchFamily="34" charset="0"/>
              </a:rPr>
              <a:t>usklađivanj</a:t>
            </a:r>
            <a:r>
              <a:rPr lang="sr-Latn-RS" sz="2400" dirty="0">
                <a:latin typeface="Corbel" pitchFamily="34" charset="0"/>
              </a:rPr>
              <a:t>e</a:t>
            </a:r>
            <a:r>
              <a:rPr lang="vi-VN" sz="2400" dirty="0">
                <a:latin typeface="Corbel" pitchFamily="34" charset="0"/>
              </a:rPr>
              <a:t> aktivnosti delova strukture na istom nivou hijerarhije – horizontalni odnosi, bez koje bi ti delovi izgubili predstavu o svojim ulogama unutar organizacije</a:t>
            </a:r>
            <a:endParaRPr lang="sr-Latn-RS" sz="24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200" dirty="0">
              <a:latin typeface="Corbel" pitchFamily="34" charset="0"/>
            </a:endParaRPr>
          </a:p>
          <a:p>
            <a:pPr marL="1271588" lvl="1" indent="-285750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r>
              <a:rPr lang="sr-Latn-RS" sz="2400" dirty="0">
                <a:latin typeface="Corbel" pitchFamily="34" charset="0"/>
              </a:rPr>
              <a:t> </a:t>
            </a:r>
            <a:r>
              <a:rPr lang="vi-VN" sz="2400" dirty="0">
                <a:latin typeface="Corbel" pitchFamily="34" charset="0"/>
              </a:rPr>
              <a:t>između sektora - program, tehnika, produkcija</a:t>
            </a:r>
            <a:endParaRPr lang="sr-Latn-RS" sz="2400" dirty="0">
              <a:latin typeface="Corbel" pitchFamily="34" charset="0"/>
            </a:endParaRPr>
          </a:p>
          <a:p>
            <a:pPr marL="1271588" lvl="1" indent="-285750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r>
              <a:rPr lang="vi-VN" sz="2400" dirty="0">
                <a:latin typeface="Corbel" pitchFamily="34" charset="0"/>
              </a:rPr>
              <a:t> između službi - redakcija, kreativna služba</a:t>
            </a:r>
            <a:endParaRPr lang="sr-Latn-RS" sz="2400" dirty="0">
              <a:latin typeface="Corbel" pitchFamily="34" charset="0"/>
            </a:endParaRPr>
          </a:p>
          <a:p>
            <a:pPr marL="1271588" lvl="1" indent="-285750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r>
              <a:rPr lang="vi-VN" sz="2400" dirty="0">
                <a:latin typeface="Corbel" pitchFamily="34" charset="0"/>
              </a:rPr>
              <a:t> između odeljenja - odeljenje slike, odeljenje tona...</a:t>
            </a:r>
            <a:endParaRPr lang="sr-Latn-RS" sz="24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sz="2000" dirty="0">
                <a:latin typeface="Corbel" pitchFamily="34" charset="0"/>
              </a:rPr>
              <a:t> </a:t>
            </a:r>
            <a:endParaRPr lang="sr-Latn-RS" sz="20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Koordinacija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7668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24000"/>
            <a:ext cx="11811000" cy="5257800"/>
          </a:xfrm>
        </p:spPr>
        <p:txBody>
          <a:bodyPr>
            <a:normAutofit/>
          </a:bodyPr>
          <a:lstStyle/>
          <a:p>
            <a:pPr marL="355600" lvl="1" indent="0">
              <a:lnSpc>
                <a:spcPct val="17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sz="8000" dirty="0">
                <a:latin typeface="Corbel" pitchFamily="34" charset="0"/>
              </a:rPr>
              <a:t> </a:t>
            </a:r>
            <a:endParaRPr lang="en-US" sz="5000" b="1" dirty="0">
              <a:latin typeface="Corbel" pitchFamily="34" charset="0"/>
            </a:endParaRPr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Koordinacija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06689" y="457200"/>
            <a:ext cx="9451021" cy="6202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6026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24000"/>
            <a:ext cx="11430000" cy="5257800"/>
          </a:xfrm>
        </p:spPr>
        <p:txBody>
          <a:bodyPr>
            <a:normAutofit lnSpcReduction="10000"/>
          </a:bodyPr>
          <a:lstStyle/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vi-VN" sz="2400" dirty="0">
                <a:latin typeface="Corbel" pitchFamily="34" charset="0"/>
              </a:rPr>
              <a:t>Koordinacija se realizuje putem međusobnog usaglašavanja izvršilaca ili menadžera određenih delova ili putem standardizacije procesa</a:t>
            </a:r>
            <a:endParaRPr lang="sr-Latn-RS" sz="2400" dirty="0">
              <a:latin typeface="Corbel" pitchFamily="34" charset="0"/>
            </a:endParaRPr>
          </a:p>
          <a:p>
            <a:pPr marL="719138" lvl="1" indent="-363538" algn="just">
              <a:lnSpc>
                <a:spcPct val="110000"/>
              </a:lnSpc>
              <a:spcBef>
                <a:spcPts val="0"/>
              </a:spcBef>
              <a:buClrTx/>
              <a:buSzPct val="80000"/>
              <a:buFont typeface="Wingdings 2"/>
              <a:buChar char=""/>
            </a:pPr>
            <a:endParaRPr lang="sr-Latn-RS" sz="105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vi-VN" sz="2400" dirty="0">
                <a:latin typeface="Corbel" pitchFamily="34" charset="0"/>
              </a:rPr>
              <a:t>mehanizme koordinacije prepoznajemo izvan standardnih tokova komunikacije i linija autoriteta, a najčešće imaju oblik koordinacionih grupa</a:t>
            </a:r>
            <a:r>
              <a:rPr lang="sr-Latn-RS" sz="2400" dirty="0">
                <a:latin typeface="Corbel" pitchFamily="34" charset="0"/>
              </a:rPr>
              <a:t>:</a:t>
            </a:r>
          </a:p>
          <a:p>
            <a:pPr marL="719138" lvl="1" indent="-363538" algn="just">
              <a:lnSpc>
                <a:spcPct val="110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1050" dirty="0">
              <a:latin typeface="Corbel" pitchFamily="34" charset="0"/>
            </a:endParaRPr>
          </a:p>
          <a:p>
            <a:pPr marL="896938" lvl="1" indent="266700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400" dirty="0">
                <a:latin typeface="Corbel" pitchFamily="34" charset="0"/>
              </a:rPr>
              <a:t>k</a:t>
            </a:r>
            <a:r>
              <a:rPr lang="vi-VN" sz="2400" dirty="0">
                <a:latin typeface="Corbel" pitchFamily="34" charset="0"/>
              </a:rPr>
              <a:t>olegijum</a:t>
            </a:r>
            <a:endParaRPr lang="sr-Latn-RS" sz="2400" dirty="0">
              <a:latin typeface="Corbel" pitchFamily="34" charset="0"/>
            </a:endParaRPr>
          </a:p>
          <a:p>
            <a:pPr marL="896938" lvl="1" indent="266700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400" dirty="0">
                <a:latin typeface="Corbel" pitchFamily="34" charset="0"/>
              </a:rPr>
              <a:t>d</a:t>
            </a:r>
            <a:r>
              <a:rPr lang="vi-VN" sz="2400" dirty="0">
                <a:latin typeface="Corbel" pitchFamily="34" charset="0"/>
              </a:rPr>
              <a:t>irektorijum</a:t>
            </a:r>
            <a:endParaRPr lang="sr-Latn-RS" sz="2400" dirty="0">
              <a:latin typeface="Corbel" pitchFamily="34" charset="0"/>
            </a:endParaRPr>
          </a:p>
          <a:p>
            <a:pPr marL="896938" lvl="1" indent="266700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dirty="0">
                <a:latin typeface="Corbel" pitchFamily="34" charset="0"/>
              </a:rPr>
              <a:t>radna grupa</a:t>
            </a:r>
            <a:endParaRPr lang="sr-Latn-RS" sz="2400" dirty="0">
              <a:latin typeface="Corbel" pitchFamily="34" charset="0"/>
            </a:endParaRPr>
          </a:p>
          <a:p>
            <a:pPr marL="896938" lvl="1" indent="266700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400" dirty="0">
                <a:latin typeface="Corbel" pitchFamily="34" charset="0"/>
              </a:rPr>
              <a:t>o</a:t>
            </a:r>
            <a:r>
              <a:rPr lang="vi-VN" sz="2400" dirty="0">
                <a:latin typeface="Corbel" pitchFamily="34" charset="0"/>
              </a:rPr>
              <a:t>dbori</a:t>
            </a:r>
            <a:endParaRPr lang="sr-Latn-RS" sz="2400" dirty="0">
              <a:latin typeface="Corbel" pitchFamily="34" charset="0"/>
            </a:endParaRPr>
          </a:p>
          <a:p>
            <a:pPr marL="896938" lvl="1" indent="266700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dirty="0">
                <a:latin typeface="Corbel" pitchFamily="34" charset="0"/>
              </a:rPr>
              <a:t>timovi...</a:t>
            </a:r>
            <a:endParaRPr lang="sr-Latn-RS" sz="24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2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sz="2000" dirty="0">
                <a:latin typeface="Corbel" pitchFamily="34" charset="0"/>
              </a:rPr>
              <a:t> </a:t>
            </a:r>
            <a:endParaRPr lang="sr-Latn-RS" sz="20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00584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Koordinacija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86800" y="3733800"/>
            <a:ext cx="2519051" cy="251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81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24000"/>
            <a:ext cx="11734800" cy="5257800"/>
          </a:xfrm>
        </p:spPr>
        <p:txBody>
          <a:bodyPr>
            <a:normAutofit/>
          </a:bodyPr>
          <a:lstStyle/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q"/>
            </a:pPr>
            <a:r>
              <a:rPr lang="sr-Latn-RS" sz="2400" b="1" dirty="0">
                <a:solidFill>
                  <a:srgbClr val="C00000"/>
                </a:solidFill>
                <a:latin typeface="Corbel" pitchFamily="34" charset="0"/>
              </a:rPr>
              <a:t>Subordinacija</a:t>
            </a:r>
            <a:r>
              <a:rPr lang="sr-Latn-RS" sz="2400" b="1" dirty="0">
                <a:latin typeface="Corbel" pitchFamily="34" charset="0"/>
              </a:rPr>
              <a:t> – </a:t>
            </a:r>
            <a:r>
              <a:rPr lang="vi-VN" sz="2400" dirty="0">
                <a:latin typeface="Corbel" pitchFamily="34" charset="0"/>
              </a:rPr>
              <a:t>usaglašavanje aktivnosti delova strukture na različitim nivoima linije hijerarhije </a:t>
            </a:r>
            <a:r>
              <a:rPr lang="vi-VN" sz="2400" b="1" dirty="0">
                <a:latin typeface="Corbel" pitchFamily="34" charset="0"/>
              </a:rPr>
              <a:t>– </a:t>
            </a:r>
            <a:r>
              <a:rPr lang="vi-VN" sz="2400" b="1" dirty="0">
                <a:solidFill>
                  <a:srgbClr val="C00000"/>
                </a:solidFill>
                <a:latin typeface="Corbel" pitchFamily="34" charset="0"/>
              </a:rPr>
              <a:t>vertikalni odnosi</a:t>
            </a:r>
            <a:endParaRPr lang="sr-Latn-RS" sz="2400" b="1" dirty="0">
              <a:solidFill>
                <a:srgbClr val="C00000"/>
              </a:solidFill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vi-VN" sz="2400" dirty="0">
                <a:latin typeface="Corbel" pitchFamily="34" charset="0"/>
              </a:rPr>
              <a:t>producent određenog programa prati rad producenata redakcija u okviru tog programa</a:t>
            </a:r>
            <a:endParaRPr lang="sr-Latn-RS" sz="24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endParaRPr lang="sr-Latn-RS" sz="11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vi-VN" sz="2400" dirty="0">
                <a:latin typeface="Corbel" pitchFamily="34" charset="0"/>
              </a:rPr>
              <a:t>proverava usklađenost njihovog obavljanja sa ciljevima za koje je zadužen (proizvodnja TV emisija u skladu sa utvrđenom programskom koncepcijom u planiranom vremenu), a koji su prethodno usklađeni (koordinirani) sa ciljevima drugih rukovodilaca (urednik programa i urednici redakcija) koji su na istom nivou hijerarhije</a:t>
            </a:r>
            <a:endParaRPr lang="sr-Latn-RS" sz="24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vi-VN" sz="2400" dirty="0">
                <a:latin typeface="Corbel" pitchFamily="34" charset="0"/>
              </a:rPr>
              <a:t>principi komunikacione strukture</a:t>
            </a:r>
            <a:r>
              <a:rPr lang="sr-Latn-RS" sz="2400" dirty="0">
                <a:latin typeface="Corbel" pitchFamily="34" charset="0"/>
              </a:rPr>
              <a:t>:</a:t>
            </a:r>
          </a:p>
          <a:p>
            <a:pPr marL="896938" lvl="1" indent="177800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jedinstv</a:t>
            </a:r>
            <a:r>
              <a:rPr lang="sr-Latn-RS" sz="2200" dirty="0">
                <a:latin typeface="Corbel" pitchFamily="34" charset="0"/>
              </a:rPr>
              <a:t>o</a:t>
            </a:r>
            <a:r>
              <a:rPr lang="vi-VN" sz="2200" dirty="0">
                <a:latin typeface="Corbel" pitchFamily="34" charset="0"/>
              </a:rPr>
              <a:t> komande</a:t>
            </a:r>
            <a:endParaRPr lang="sr-Latn-RS" sz="2200" dirty="0">
              <a:latin typeface="Corbel" pitchFamily="34" charset="0"/>
            </a:endParaRPr>
          </a:p>
          <a:p>
            <a:pPr marL="896938" lvl="1" indent="177800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dvosmern</a:t>
            </a:r>
            <a:r>
              <a:rPr lang="sr-Latn-RS" sz="2200" dirty="0">
                <a:latin typeface="Corbel" pitchFamily="34" charset="0"/>
              </a:rPr>
              <a:t>a</a:t>
            </a:r>
            <a:r>
              <a:rPr lang="vi-VN" sz="2200" dirty="0">
                <a:latin typeface="Corbel" pitchFamily="34" charset="0"/>
              </a:rPr>
              <a:t> komunikacij</a:t>
            </a:r>
            <a:r>
              <a:rPr lang="sr-Latn-RS" sz="2200" dirty="0">
                <a:latin typeface="Corbel" pitchFamily="34" charset="0"/>
              </a:rPr>
              <a:t>a</a:t>
            </a:r>
          </a:p>
          <a:p>
            <a:pPr marL="896938" lvl="1" indent="177800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200" dirty="0">
                <a:latin typeface="Corbel" pitchFamily="34" charset="0"/>
              </a:rPr>
              <a:t>mali</a:t>
            </a:r>
            <a:r>
              <a:rPr lang="vi-VN" sz="2200" dirty="0">
                <a:latin typeface="Corbel" pitchFamily="34" charset="0"/>
              </a:rPr>
              <a:t> broj komunikacionih veza i očuvanje jedinstva strukture</a:t>
            </a:r>
            <a:endParaRPr lang="sr-Latn-RS" sz="22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Subordinacija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8525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2600" y="1524000"/>
            <a:ext cx="8610600" cy="5257800"/>
          </a:xfrm>
        </p:spPr>
        <p:txBody>
          <a:bodyPr>
            <a:normAutofit/>
          </a:bodyPr>
          <a:lstStyle/>
          <a:p>
            <a:pPr marL="355600" lvl="1" indent="0">
              <a:lnSpc>
                <a:spcPct val="17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sz="8000" dirty="0">
                <a:latin typeface="Corbel" pitchFamily="34" charset="0"/>
              </a:rPr>
              <a:t> </a:t>
            </a:r>
            <a:endParaRPr lang="en-US" sz="5000" b="1" dirty="0">
              <a:latin typeface="Corbel" pitchFamily="34" charset="0"/>
            </a:endParaRPr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Subordinacija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66511" y="152400"/>
            <a:ext cx="9149289" cy="662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8322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Organizaciona struktura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24000"/>
            <a:ext cx="11430000" cy="5257800"/>
          </a:xfrm>
        </p:spPr>
        <p:txBody>
          <a:bodyPr>
            <a:normAutofit/>
          </a:bodyPr>
          <a:lstStyle/>
          <a:p>
            <a:pPr marL="688975" lvl="1" indent="-333375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5400" dirty="0"/>
          </a:p>
          <a:p>
            <a:pPr marL="896938" lvl="1" indent="-3556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b="1" dirty="0">
                <a:solidFill>
                  <a:srgbClr val="C00000"/>
                </a:solidFill>
              </a:rPr>
              <a:t>prostor</a:t>
            </a:r>
            <a:r>
              <a:rPr lang="sr-Latn-RS" sz="2400" dirty="0"/>
              <a:t> u kome se odvija organizovani proces</a:t>
            </a:r>
          </a:p>
          <a:p>
            <a:pPr marL="896938" lvl="1" indent="-3556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2400" dirty="0"/>
          </a:p>
          <a:p>
            <a:pPr marL="896938" lvl="1" indent="-355600">
              <a:lnSpc>
                <a:spcPct val="17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pl-PL" sz="2400" b="1" dirty="0">
                <a:solidFill>
                  <a:srgbClr val="C00000"/>
                </a:solidFill>
              </a:rPr>
              <a:t>međusobne veze i odnose </a:t>
            </a:r>
            <a:r>
              <a:rPr lang="pl-PL" sz="2400" dirty="0"/>
              <a:t>podsistema i elemenata u organizaciji</a:t>
            </a:r>
          </a:p>
          <a:p>
            <a:pPr marL="541338" lvl="1" indent="0">
              <a:lnSpc>
                <a:spcPct val="170000"/>
              </a:lnSpc>
              <a:spcBef>
                <a:spcPts val="0"/>
              </a:spcBef>
              <a:buClrTx/>
              <a:buSzPct val="80000"/>
              <a:buNone/>
            </a:pPr>
            <a:endParaRPr lang="sr-Latn-RS" sz="2400" dirty="0"/>
          </a:p>
          <a:p>
            <a:pPr marL="896938" lvl="1" indent="-355600" algn="just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2400" dirty="0">
                <a:latin typeface="Corbel" pitchFamily="34" charset="0"/>
              </a:rPr>
              <a:t>strukturu </a:t>
            </a:r>
            <a:r>
              <a:rPr lang="sr-Latn-RS" sz="2400" dirty="0">
                <a:latin typeface="Corbel" pitchFamily="34" charset="0"/>
              </a:rPr>
              <a:t>(</a:t>
            </a:r>
            <a:r>
              <a:rPr lang="vi-VN" sz="2400" dirty="0">
                <a:latin typeface="Corbel" pitchFamily="34" charset="0"/>
              </a:rPr>
              <a:t>aktivni faktor</a:t>
            </a:r>
            <a:r>
              <a:rPr lang="sr-Latn-RS" sz="2400" dirty="0">
                <a:latin typeface="Corbel" pitchFamily="34" charset="0"/>
              </a:rPr>
              <a:t>) </a:t>
            </a:r>
            <a:r>
              <a:rPr lang="vi-VN" sz="2400" dirty="0">
                <a:latin typeface="Corbel" pitchFamily="34" charset="0"/>
              </a:rPr>
              <a:t>shvatamo kao </a:t>
            </a:r>
            <a:r>
              <a:rPr lang="vi-VN" sz="2400" b="1" dirty="0">
                <a:solidFill>
                  <a:srgbClr val="C00000"/>
                </a:solidFill>
                <a:latin typeface="Corbel" pitchFamily="34" charset="0"/>
              </a:rPr>
              <a:t>sredstvo</a:t>
            </a:r>
            <a:r>
              <a:rPr lang="vi-VN" sz="2400" dirty="0">
                <a:latin typeface="Corbel" pitchFamily="34" charset="0"/>
              </a:rPr>
              <a:t> koje doprinosi boljem upravljanju sistema</a:t>
            </a:r>
            <a:endParaRPr lang="sr-Latn-RS" sz="2400" dirty="0">
              <a:latin typeface="Corbel" pitchFamily="34" charset="0"/>
            </a:endParaRPr>
          </a:p>
          <a:p>
            <a:pPr marL="719138" lvl="1" indent="-363538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56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8000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606080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2600" y="1524000"/>
            <a:ext cx="8763000" cy="5257800"/>
          </a:xfrm>
        </p:spPr>
        <p:txBody>
          <a:bodyPr>
            <a:normAutofit/>
          </a:bodyPr>
          <a:lstStyle/>
          <a:p>
            <a:pPr marL="719138" lvl="1" indent="-363538" algn="just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1100" b="1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5600" y="133350"/>
            <a:ext cx="8940800" cy="670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7506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14300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Organizaciona struktura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24000"/>
            <a:ext cx="11734800" cy="5257800"/>
          </a:xfrm>
        </p:spPr>
        <p:txBody>
          <a:bodyPr>
            <a:normAutofit fontScale="92500" lnSpcReduction="10000"/>
          </a:bodyPr>
          <a:lstStyle/>
          <a:p>
            <a:pPr marL="1028700" lvl="1" indent="-171450" algn="just">
              <a:lnSpc>
                <a:spcPct val="17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600" dirty="0">
                <a:solidFill>
                  <a:prstClr val="black"/>
                </a:solidFill>
              </a:rPr>
              <a:t>ljudi u organizaciji treba da razumeju svoje uloge</a:t>
            </a:r>
          </a:p>
          <a:p>
            <a:pPr marL="1028700" lvl="1" indent="-171450" algn="just">
              <a:lnSpc>
                <a:spcPct val="17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600" dirty="0">
                <a:solidFill>
                  <a:prstClr val="black"/>
                </a:solidFill>
              </a:rPr>
              <a:t>da koordiniraju svoje zajedničke i odvojene aktivnosti</a:t>
            </a:r>
          </a:p>
          <a:p>
            <a:pPr marL="1028700" lvl="1" indent="-171450" algn="just">
              <a:lnSpc>
                <a:spcPct val="17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600" dirty="0">
                <a:solidFill>
                  <a:prstClr val="black"/>
                </a:solidFill>
              </a:rPr>
              <a:t>da budu kontrolisani</a:t>
            </a:r>
          </a:p>
          <a:p>
            <a:pPr marL="1028700" lvl="1" indent="-171450" algn="just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600" dirty="0">
                <a:solidFill>
                  <a:prstClr val="black"/>
                </a:solidFill>
              </a:rPr>
              <a:t>da komuniciraju i da ostvaruju odnose sa okruženjem, a da pri tom ne narušavaju njen integritet i snagu</a:t>
            </a:r>
          </a:p>
          <a:p>
            <a:pPr marL="719138" lvl="1" indent="-363538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pl-PL" sz="3200" dirty="0">
              <a:latin typeface="Corbel" pitchFamily="34" charset="0"/>
            </a:endParaRPr>
          </a:p>
          <a:p>
            <a:pPr marL="812800" lvl="1" indent="-457200" algn="just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pl-PL" sz="2600" dirty="0">
                <a:latin typeface="Corbel" pitchFamily="34" charset="0"/>
              </a:rPr>
              <a:t>organizaciona struktura je suma načina na koje organizacija deli posao i zadatke, i postiže koordinaciju njihovog realizovanja</a:t>
            </a:r>
          </a:p>
          <a:p>
            <a:pPr marL="698500" lvl="1" indent="-342900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pl-PL" sz="2200" dirty="0">
              <a:latin typeface="Corbel" pitchFamily="34" charset="0"/>
            </a:endParaRPr>
          </a:p>
          <a:p>
            <a:pPr marL="812800" lvl="1" indent="-457200">
              <a:lnSpc>
                <a:spcPct val="17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pl-PL" sz="2600" dirty="0">
                <a:latin typeface="Corbel" pitchFamily="34" charset="0"/>
              </a:rPr>
              <a:t>strukturu razlikujemo u mikro i makro razmerama</a:t>
            </a:r>
          </a:p>
          <a:p>
            <a:pPr marL="698500" lvl="1" indent="-342900">
              <a:lnSpc>
                <a:spcPct val="17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pl-PL" sz="2200" dirty="0">
              <a:latin typeface="Corbel" pitchFamily="34" charset="0"/>
            </a:endParaRPr>
          </a:p>
          <a:p>
            <a:pPr marL="355600" lvl="1" indent="0">
              <a:lnSpc>
                <a:spcPct val="17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5000" b="1" dirty="0">
              <a:latin typeface="Corbel" pitchFamily="34" charset="0"/>
            </a:endParaRPr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692462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14300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Organizaciona struktura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24000"/>
            <a:ext cx="11430000" cy="5257800"/>
          </a:xfrm>
        </p:spPr>
        <p:txBody>
          <a:bodyPr>
            <a:normAutofit/>
          </a:bodyPr>
          <a:lstStyle/>
          <a:p>
            <a:pPr marL="812800" lvl="1" indent="-4572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>
                <a:latin typeface="Corbel" pitchFamily="34" charset="0"/>
              </a:rPr>
              <a:t>m</a:t>
            </a:r>
            <a:r>
              <a:rPr lang="vi-VN" sz="2400" dirty="0">
                <a:latin typeface="Corbel" pitchFamily="34" charset="0"/>
              </a:rPr>
              <a:t>akroorganizacionu strukturu čine organizacione jedinice, njihove međusobne veze i odnosi, kao i veze i odnosi sa okolinom organizacije</a:t>
            </a:r>
            <a:endParaRPr lang="sr-Latn-RS" sz="2400" dirty="0">
              <a:latin typeface="Corbel" pitchFamily="34" charset="0"/>
            </a:endParaRPr>
          </a:p>
          <a:p>
            <a:pPr marL="355600" lvl="1" indent="0">
              <a:lnSpc>
                <a:spcPct val="17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sz="8000" dirty="0">
                <a:latin typeface="Corbel" pitchFamily="34" charset="0"/>
              </a:rPr>
              <a:t> </a:t>
            </a:r>
            <a:endParaRPr lang="en-US" sz="5000" b="1" dirty="0">
              <a:latin typeface="Corbel" pitchFamily="34" charset="0"/>
            </a:endParaRPr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81536" y="2362200"/>
            <a:ext cx="6028927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7658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Organizaciona struktura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328928"/>
            <a:ext cx="11582400" cy="5452872"/>
          </a:xfrm>
        </p:spPr>
        <p:txBody>
          <a:bodyPr>
            <a:normAutofit/>
          </a:bodyPr>
          <a:lstStyle/>
          <a:p>
            <a:pPr marL="812800" lvl="1" indent="-457200">
              <a:lnSpc>
                <a:spcPct val="17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>
                <a:latin typeface="Corbel" pitchFamily="34" charset="0"/>
              </a:rPr>
              <a:t>m</a:t>
            </a:r>
            <a:r>
              <a:rPr lang="vi-VN" sz="2400" dirty="0">
                <a:latin typeface="Corbel" pitchFamily="34" charset="0"/>
              </a:rPr>
              <a:t>ikroorganizaci</a:t>
            </a:r>
            <a:r>
              <a:rPr lang="sr-Latn-RS" sz="2400" dirty="0">
                <a:latin typeface="Corbel" pitchFamily="34" charset="0"/>
              </a:rPr>
              <a:t>o</a:t>
            </a:r>
            <a:r>
              <a:rPr lang="vi-VN" sz="2400" dirty="0">
                <a:latin typeface="Corbel" pitchFamily="34" charset="0"/>
              </a:rPr>
              <a:t>na struktura u okviru organizacione jedinice</a:t>
            </a:r>
            <a:endParaRPr lang="sr-Latn-RS" sz="2400" dirty="0">
              <a:latin typeface="Corbel" pitchFamily="34" charset="0"/>
            </a:endParaRPr>
          </a:p>
          <a:p>
            <a:pPr marL="719138" lvl="1" indent="-363538">
              <a:lnSpc>
                <a:spcPct val="17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2200" dirty="0">
              <a:latin typeface="Corbel" pitchFamily="34" charset="0"/>
            </a:endParaRPr>
          </a:p>
          <a:p>
            <a:pPr marL="355600" lvl="1" indent="0">
              <a:lnSpc>
                <a:spcPct val="17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sz="8000" dirty="0">
                <a:latin typeface="Corbel" pitchFamily="34" charset="0"/>
              </a:rPr>
              <a:t> </a:t>
            </a:r>
            <a:endParaRPr lang="en-US" sz="5000" b="1" dirty="0">
              <a:latin typeface="Corbel" pitchFamily="34" charset="0"/>
            </a:endParaRPr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32451" y="2030730"/>
            <a:ext cx="6327097" cy="472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77305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Dimenzije org. strukture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11049000" cy="5334000"/>
          </a:xfrm>
        </p:spPr>
        <p:txBody>
          <a:bodyPr>
            <a:normAutofit lnSpcReduction="10000"/>
          </a:bodyPr>
          <a:lstStyle/>
          <a:p>
            <a:pPr marL="719138" lvl="1" indent="-363538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>
                <a:latin typeface="Corbel" pitchFamily="34" charset="0"/>
              </a:rPr>
              <a:t>pod dimenzijama podrazumevamo njene sastavne elemente</a:t>
            </a:r>
          </a:p>
          <a:p>
            <a:pPr marL="641350" lvl="1" indent="-285750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000" dirty="0">
              <a:latin typeface="Corbel" pitchFamily="34" charset="0"/>
            </a:endParaRPr>
          </a:p>
          <a:p>
            <a:pPr marL="719138" lvl="1" indent="-363538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>
                <a:latin typeface="Corbel" pitchFamily="34" charset="0"/>
              </a:rPr>
              <a:t>dimenzije organizacione strukture: </a:t>
            </a: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50" dirty="0"/>
          </a:p>
          <a:p>
            <a:pPr marL="1328738" lvl="2" indent="-342900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es-ES" b="1" dirty="0" err="1">
                <a:solidFill>
                  <a:srgbClr val="C00000"/>
                </a:solidFill>
              </a:rPr>
              <a:t>podela</a:t>
            </a:r>
            <a:r>
              <a:rPr lang="es-ES" b="1" dirty="0">
                <a:solidFill>
                  <a:srgbClr val="C00000"/>
                </a:solidFill>
              </a:rPr>
              <a:t> rada-</a:t>
            </a:r>
            <a:r>
              <a:rPr lang="es-ES" b="1" dirty="0" err="1">
                <a:solidFill>
                  <a:srgbClr val="C00000"/>
                </a:solidFill>
              </a:rPr>
              <a:t>specijalizacija</a:t>
            </a:r>
            <a:endParaRPr lang="es-ES" b="1" dirty="0">
              <a:solidFill>
                <a:srgbClr val="C00000"/>
              </a:solidFill>
            </a:endParaRPr>
          </a:p>
          <a:p>
            <a:pPr marL="1328738" lvl="2" indent="-342900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es-ES" b="1" dirty="0" err="1">
                <a:solidFill>
                  <a:srgbClr val="C00000"/>
                </a:solidFill>
              </a:rPr>
              <a:t>departmentalizacija</a:t>
            </a:r>
            <a:endParaRPr lang="es-ES" b="1" dirty="0">
              <a:solidFill>
                <a:srgbClr val="C00000"/>
              </a:solidFill>
            </a:endParaRPr>
          </a:p>
          <a:p>
            <a:pPr marL="1328738" lvl="2" indent="-342900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es-ES" b="1" dirty="0" err="1">
                <a:solidFill>
                  <a:srgbClr val="C00000"/>
                </a:solidFill>
              </a:rPr>
              <a:t>decentralizacija</a:t>
            </a:r>
            <a:endParaRPr lang="es-ES" b="1" dirty="0">
              <a:solidFill>
                <a:srgbClr val="C00000"/>
              </a:solidFill>
            </a:endParaRPr>
          </a:p>
          <a:p>
            <a:pPr marL="1328738" lvl="2" indent="-342900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es-ES" b="1" dirty="0" err="1">
                <a:solidFill>
                  <a:srgbClr val="C00000"/>
                </a:solidFill>
              </a:rPr>
              <a:t>koordinacija</a:t>
            </a:r>
            <a:endParaRPr lang="es-ES" b="1" dirty="0">
              <a:solidFill>
                <a:srgbClr val="C00000"/>
              </a:solidFill>
            </a:endParaRPr>
          </a:p>
          <a:p>
            <a:pPr marL="1328738" lvl="2" indent="-342900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b="1" dirty="0" err="1">
                <a:solidFill>
                  <a:srgbClr val="C00000"/>
                </a:solidFill>
              </a:rPr>
              <a:t>s</a:t>
            </a:r>
            <a:r>
              <a:rPr lang="es-ES" b="1" dirty="0" err="1">
                <a:solidFill>
                  <a:srgbClr val="C00000"/>
                </a:solidFill>
              </a:rPr>
              <a:t>ubordinacija</a:t>
            </a:r>
            <a:endParaRPr lang="sr-Latn-RS" b="1" dirty="0">
              <a:solidFill>
                <a:srgbClr val="C00000"/>
              </a:solidFill>
            </a:endParaRPr>
          </a:p>
          <a:p>
            <a:pPr marL="985838" lvl="2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s-ES" sz="1000" dirty="0"/>
          </a:p>
          <a:p>
            <a:pPr marL="719138" lvl="1" indent="-3635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/>
              <a:t>faktori koji utiču na dimenzije organizacione strukture:</a:t>
            </a:r>
          </a:p>
          <a:p>
            <a:pPr marL="355600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/>
          </a:p>
          <a:p>
            <a:pPr marL="985838" lvl="1" indent="0">
              <a:spcBef>
                <a:spcPts val="0"/>
              </a:spcBef>
              <a:buClrTx/>
              <a:buSzPct val="80000"/>
              <a:buFont typeface="Arial" pitchFamily="34" charset="0"/>
              <a:buChar char="•"/>
              <a:tabLst>
                <a:tab pos="1339850" algn="l"/>
              </a:tabLst>
            </a:pPr>
            <a:r>
              <a:rPr lang="sr-Latn-RS" sz="2200" dirty="0"/>
              <a:t> 	tehnologija	</a:t>
            </a:r>
          </a:p>
          <a:p>
            <a:pPr marL="1339850" lvl="1" indent="-354013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200" dirty="0"/>
              <a:t>okruženje	</a:t>
            </a:r>
          </a:p>
          <a:p>
            <a:pPr marL="1339850" lvl="1" indent="-354013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200" dirty="0"/>
              <a:t>strategija</a:t>
            </a:r>
          </a:p>
          <a:p>
            <a:pPr marL="1339850" lvl="1" indent="-354013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200" dirty="0"/>
              <a:t>veličina</a:t>
            </a: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118872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en-US" sz="4000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01000" y="2438400"/>
            <a:ext cx="3029644" cy="2268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9066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24000"/>
            <a:ext cx="11277600" cy="5257800"/>
          </a:xfrm>
        </p:spPr>
        <p:txBody>
          <a:bodyPr>
            <a:normAutofit/>
          </a:bodyPr>
          <a:lstStyle/>
          <a:p>
            <a:pPr marL="719138" lvl="1" indent="-363538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1400" dirty="0">
              <a:latin typeface="Corbel" pitchFamily="34" charset="0"/>
            </a:endParaRPr>
          </a:p>
          <a:p>
            <a:pPr marL="719138" lvl="1" indent="-363538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q"/>
            </a:pPr>
            <a:r>
              <a:rPr lang="sr-Latn-RS" sz="2400" b="1" dirty="0">
                <a:solidFill>
                  <a:srgbClr val="C00000"/>
                </a:solidFill>
                <a:latin typeface="Corbel" pitchFamily="34" charset="0"/>
              </a:rPr>
              <a:t>Podela rada – specijalizacija</a:t>
            </a:r>
          </a:p>
          <a:p>
            <a:pPr marL="698500" lvl="1" indent="-342900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719138" lvl="1" indent="-3635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2400" dirty="0">
                <a:latin typeface="Corbel" pitchFamily="34" charset="0"/>
              </a:rPr>
              <a:t>izdvajanjem ciljeva i njihovim prevođenjem u zadatke i aktivnosti nosilaca izvršenja</a:t>
            </a:r>
            <a:endParaRPr lang="sr-Latn-RS" sz="2400" dirty="0">
              <a:latin typeface="Corbel" pitchFamily="34" charset="0"/>
            </a:endParaRPr>
          </a:p>
          <a:p>
            <a:pPr marL="698500" lvl="1" indent="-342900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719138" lvl="1" indent="-3635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>
                <a:latin typeface="Corbel" pitchFamily="34" charset="0"/>
              </a:rPr>
              <a:t>s</a:t>
            </a:r>
            <a:r>
              <a:rPr lang="vi-VN" sz="2400" dirty="0">
                <a:latin typeface="Corbel" pitchFamily="34" charset="0"/>
              </a:rPr>
              <a:t>kup zadataka ili aktivnosti kojima je određen nosilac izvršavanja naziva se organizacionom ulogom</a:t>
            </a:r>
            <a:endParaRPr lang="sr-Latn-RS" sz="2400" dirty="0">
              <a:latin typeface="Corbel" pitchFamily="34" charset="0"/>
            </a:endParaRPr>
          </a:p>
          <a:p>
            <a:pPr marL="698500" lvl="1" indent="-342900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2400" dirty="0">
                <a:latin typeface="Corbel" pitchFamily="34" charset="0"/>
              </a:rPr>
              <a:t>osmišljavanje, proizvodnja i emitovanje TV programa </a:t>
            </a:r>
            <a:r>
              <a:rPr lang="sr-Latn-RS" sz="2400" dirty="0">
                <a:latin typeface="Corbel" pitchFamily="34" charset="0"/>
              </a:rPr>
              <a:t>je </a:t>
            </a:r>
            <a:r>
              <a:rPr lang="vi-VN" sz="2400" dirty="0">
                <a:latin typeface="Corbel" pitchFamily="34" charset="0"/>
              </a:rPr>
              <a:t>polazna osnova, a organizacione uloge organizacionih delova TV stanice Programa, Tehnike i Produkcije krajnji rezultat podele rada</a:t>
            </a:r>
            <a:endParaRPr lang="sr-Latn-RS" sz="24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00584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Podela rada - specijalizacija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7172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24000"/>
            <a:ext cx="11049000" cy="5257800"/>
          </a:xfrm>
        </p:spPr>
        <p:txBody>
          <a:bodyPr>
            <a:normAutofit/>
          </a:bodyPr>
          <a:lstStyle/>
          <a:p>
            <a:pPr marL="719138" lvl="1" indent="-363538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vi-VN" sz="2400" dirty="0">
                <a:latin typeface="Corbel" pitchFamily="34" charset="0"/>
              </a:rPr>
              <a:t>podel</a:t>
            </a:r>
            <a:r>
              <a:rPr lang="sr-Latn-RS" sz="2400" dirty="0">
                <a:latin typeface="Corbel" pitchFamily="34" charset="0"/>
              </a:rPr>
              <a:t>a</a:t>
            </a:r>
            <a:r>
              <a:rPr lang="vi-VN" sz="2400" dirty="0">
                <a:latin typeface="Corbel" pitchFamily="34" charset="0"/>
              </a:rPr>
              <a:t> rada odvija se u dve faze</a:t>
            </a:r>
            <a:r>
              <a:rPr lang="sr-Latn-RS" sz="2400" dirty="0">
                <a:latin typeface="Corbel" pitchFamily="34" charset="0"/>
              </a:rPr>
              <a:t>:</a:t>
            </a:r>
          </a:p>
          <a:p>
            <a:pPr marL="719138" lvl="1" indent="-363538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 2"/>
              <a:buChar char=""/>
            </a:pPr>
            <a:endParaRPr lang="sr-Latn-RS" sz="1400" dirty="0">
              <a:latin typeface="Corbel" pitchFamily="34" charset="0"/>
            </a:endParaRPr>
          </a:p>
          <a:p>
            <a:pPr marL="719138" lvl="1" indent="-363538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vi-VN" sz="2400" b="1" dirty="0">
                <a:latin typeface="Corbel" pitchFamily="34" charset="0"/>
              </a:rPr>
              <a:t>Faz</a:t>
            </a:r>
            <a:r>
              <a:rPr lang="sr-Latn-RS" sz="2400" b="1" dirty="0">
                <a:latin typeface="Corbel" pitchFamily="34" charset="0"/>
              </a:rPr>
              <a:t>a I</a:t>
            </a:r>
          </a:p>
          <a:p>
            <a:pPr marL="719138" lvl="1" indent="266700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 raščlanjuje </a:t>
            </a:r>
            <a:r>
              <a:rPr lang="sr-Latn-RS" sz="2200" dirty="0">
                <a:latin typeface="Corbel" pitchFamily="34" charset="0"/>
              </a:rPr>
              <a:t>se </a:t>
            </a:r>
            <a:r>
              <a:rPr lang="vi-VN" sz="2200" dirty="0">
                <a:latin typeface="Corbel" pitchFamily="34" charset="0"/>
              </a:rPr>
              <a:t>ukupni zadatak</a:t>
            </a:r>
            <a:endParaRPr lang="sr-Latn-RS" sz="2200" dirty="0">
              <a:latin typeface="Corbel" pitchFamily="34" charset="0"/>
            </a:endParaRPr>
          </a:p>
          <a:p>
            <a:pPr marL="719138" lvl="1" indent="266700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sinteza i dodeljivanje zadataka</a:t>
            </a:r>
            <a:endParaRPr lang="sr-Latn-RS" sz="2200" dirty="0">
              <a:latin typeface="Corbel" pitchFamily="34" charset="0"/>
            </a:endParaRPr>
          </a:p>
          <a:p>
            <a:pPr marL="719138" lvl="1" indent="-363538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1400" dirty="0">
              <a:latin typeface="Corbel" pitchFamily="34" charset="0"/>
            </a:endParaRPr>
          </a:p>
          <a:p>
            <a:pPr marL="719138" lvl="1" indent="-363538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sz="2400" b="1" dirty="0">
                <a:latin typeface="Corbel" pitchFamily="34" charset="0"/>
              </a:rPr>
              <a:t>Faza II</a:t>
            </a:r>
          </a:p>
          <a:p>
            <a:pPr marL="985838" lvl="1" indent="-266700" algn="just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elementarne aktivnosti grupišu se</a:t>
            </a:r>
            <a:r>
              <a:rPr lang="sr-Latn-RS" sz="2200" dirty="0">
                <a:latin typeface="Corbel" pitchFamily="34" charset="0"/>
              </a:rPr>
              <a:t> </a:t>
            </a:r>
            <a:r>
              <a:rPr lang="vi-VN" sz="2200" dirty="0">
                <a:latin typeface="Corbel" pitchFamily="34" charset="0"/>
              </a:rPr>
              <a:t>tako da po svom rasponu odgovaraju </a:t>
            </a:r>
            <a:r>
              <a:rPr lang="sr-Latn-RS" sz="2200" dirty="0">
                <a:latin typeface="Corbel" pitchFamily="34" charset="0"/>
              </a:rPr>
              <a:t> </a:t>
            </a:r>
            <a:r>
              <a:rPr lang="vi-VN" sz="2200" dirty="0">
                <a:latin typeface="Corbel" pitchFamily="34" charset="0"/>
              </a:rPr>
              <a:t>određenoj grupi ili pojedinačnom izvršiocu </a:t>
            </a:r>
            <a:endParaRPr lang="sr-Latn-RS" sz="2200" dirty="0">
              <a:latin typeface="Corbel" pitchFamily="34" charset="0"/>
            </a:endParaRPr>
          </a:p>
          <a:p>
            <a:pPr marL="719138" lvl="1" indent="-363538" algn="just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14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sz="2400" dirty="0">
                <a:latin typeface="Corbel" pitchFamily="34" charset="0"/>
              </a:rPr>
              <a:t>r</a:t>
            </a:r>
            <a:r>
              <a:rPr lang="vi-VN" sz="2400" dirty="0">
                <a:latin typeface="Corbel" pitchFamily="34" charset="0"/>
              </a:rPr>
              <a:t>aspon dodeljenih aktivnosti jednom radnom mestu i broj ponavljanja određuje </a:t>
            </a:r>
            <a:r>
              <a:rPr lang="vi-VN" sz="2400" b="1" dirty="0">
                <a:latin typeface="Corbel" pitchFamily="34" charset="0"/>
              </a:rPr>
              <a:t>horizontalu</a:t>
            </a:r>
            <a:r>
              <a:rPr lang="vi-VN" sz="2400" dirty="0">
                <a:latin typeface="Corbel" pitchFamily="34" charset="0"/>
              </a:rPr>
              <a:t>, a stepen samostalnosti u njihovom izvršavanju određuje </a:t>
            </a:r>
            <a:r>
              <a:rPr lang="vi-VN" sz="2400" b="1" dirty="0">
                <a:latin typeface="Corbel" pitchFamily="34" charset="0"/>
              </a:rPr>
              <a:t>vertikalnu</a:t>
            </a:r>
            <a:r>
              <a:rPr lang="vi-VN" sz="2400" dirty="0">
                <a:latin typeface="Corbel" pitchFamily="34" charset="0"/>
              </a:rPr>
              <a:t> dimenziju podele rada</a:t>
            </a:r>
            <a:endParaRPr lang="hr-HR" sz="32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5400" y="1752600"/>
            <a:ext cx="2133600" cy="213360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Podela rada - specijalizacija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5505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24000"/>
            <a:ext cx="11201400" cy="5257800"/>
          </a:xfrm>
        </p:spPr>
        <p:txBody>
          <a:bodyPr>
            <a:normAutofit/>
          </a:bodyPr>
          <a:lstStyle/>
          <a:p>
            <a:pPr marL="719138" lvl="1" indent="-363538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q"/>
            </a:pPr>
            <a:r>
              <a:rPr lang="sr-Latn-RS" sz="2400" b="1" dirty="0">
                <a:solidFill>
                  <a:srgbClr val="C00000"/>
                </a:solidFill>
                <a:latin typeface="Corbel" pitchFamily="34" charset="0"/>
              </a:rPr>
              <a:t>Departmani – menadžeri za svaku org. jedinicu</a:t>
            </a: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719138" lvl="1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sz="2400" dirty="0">
                <a:latin typeface="Corbel" pitchFamily="34" charset="0"/>
              </a:rPr>
              <a:t>o</a:t>
            </a:r>
            <a:r>
              <a:rPr lang="vi-VN" sz="2400" dirty="0">
                <a:latin typeface="Corbel" pitchFamily="34" charset="0"/>
              </a:rPr>
              <a:t>rganizacione jedinice se formiraju induktivnim postupkom, od najnižeg nivoa, tako što se za svakog pojedinca odredi pripadnost odeljenju</a:t>
            </a:r>
            <a:endParaRPr lang="sr-Latn-RS" sz="2400" dirty="0">
              <a:latin typeface="Corbel" pitchFamily="34" charset="0"/>
            </a:endParaRPr>
          </a:p>
          <a:p>
            <a:pPr marL="719138" lvl="1" indent="-363538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1339850" lvl="1" indent="-265113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200" dirty="0">
                <a:latin typeface="Corbel" pitchFamily="34" charset="0"/>
              </a:rPr>
              <a:t> </a:t>
            </a:r>
            <a:r>
              <a:rPr lang="vi-VN" sz="2200" dirty="0">
                <a:latin typeface="Corbel" pitchFamily="34" charset="0"/>
              </a:rPr>
              <a:t>odeljenja </a:t>
            </a:r>
            <a:endParaRPr lang="sr-Latn-RS" sz="2200" dirty="0">
              <a:latin typeface="Corbel" pitchFamily="34" charset="0"/>
            </a:endParaRPr>
          </a:p>
          <a:p>
            <a:pPr marL="1339850" lvl="1" indent="-265113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</a:pPr>
            <a:endParaRPr lang="sr-Latn-RS" sz="2000" dirty="0">
              <a:latin typeface="Corbel" pitchFamily="34" charset="0"/>
            </a:endParaRPr>
          </a:p>
          <a:p>
            <a:pPr marL="1339850" lvl="1" indent="-265113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200" dirty="0">
                <a:latin typeface="Corbel" pitchFamily="34" charset="0"/>
              </a:rPr>
              <a:t>    </a:t>
            </a:r>
            <a:r>
              <a:rPr lang="vi-VN" sz="2200" dirty="0">
                <a:latin typeface="Corbel" pitchFamily="34" charset="0"/>
              </a:rPr>
              <a:t>službe</a:t>
            </a:r>
            <a:r>
              <a:rPr lang="sr-Latn-RS" sz="2200" dirty="0">
                <a:latin typeface="Corbel" pitchFamily="34" charset="0"/>
              </a:rPr>
              <a:t>  </a:t>
            </a:r>
          </a:p>
          <a:p>
            <a:pPr marL="1339850" lvl="1" indent="-265113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</a:pPr>
            <a:endParaRPr lang="sr-Latn-RS" sz="2000" dirty="0">
              <a:latin typeface="Corbel" pitchFamily="34" charset="0"/>
              <a:sym typeface="Wingdings 3"/>
            </a:endParaRPr>
          </a:p>
          <a:p>
            <a:pPr marL="1339850" lvl="1" indent="-265113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200" dirty="0">
                <a:latin typeface="Corbel" pitchFamily="34" charset="0"/>
                <a:sym typeface="Wingdings 3"/>
              </a:rPr>
              <a:t>    </a:t>
            </a:r>
            <a:r>
              <a:rPr lang="vi-VN" sz="2200" dirty="0">
                <a:latin typeface="Corbel" pitchFamily="34" charset="0"/>
              </a:rPr>
              <a:t>sektor</a:t>
            </a:r>
            <a:r>
              <a:rPr lang="sr-Latn-RS" sz="2200" dirty="0">
                <a:latin typeface="Corbel" pitchFamily="34" charset="0"/>
              </a:rPr>
              <a:t>i	</a:t>
            </a:r>
          </a:p>
          <a:p>
            <a:pPr marL="1339850" lvl="1" indent="-265113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</a:pPr>
            <a:endParaRPr lang="sr-Latn-RS" sz="2000" dirty="0">
              <a:latin typeface="Corbel" pitchFamily="34" charset="0"/>
              <a:sym typeface="Wingdings 3"/>
            </a:endParaRPr>
          </a:p>
          <a:p>
            <a:pPr marL="1339850" lvl="1" indent="-265113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200" dirty="0">
                <a:latin typeface="Corbel" pitchFamily="34" charset="0"/>
                <a:sym typeface="Wingdings 3"/>
              </a:rPr>
              <a:t> </a:t>
            </a:r>
            <a:r>
              <a:rPr lang="vi-VN" sz="2200" dirty="0">
                <a:latin typeface="Corbel" pitchFamily="34" charset="0"/>
              </a:rPr>
              <a:t>org</a:t>
            </a:r>
            <a:r>
              <a:rPr lang="sr-Latn-RS" sz="2200" dirty="0">
                <a:latin typeface="Corbel" pitchFamily="34" charset="0"/>
              </a:rPr>
              <a:t>.</a:t>
            </a:r>
            <a:r>
              <a:rPr lang="vi-VN" sz="2200" dirty="0">
                <a:latin typeface="Corbel" pitchFamily="34" charset="0"/>
              </a:rPr>
              <a:t> celine</a:t>
            </a:r>
            <a:endParaRPr lang="sr-Latn-RS" sz="22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sz="2000" dirty="0">
                <a:latin typeface="Corbel" pitchFamily="34" charset="0"/>
              </a:rPr>
              <a:t> </a:t>
            </a:r>
            <a:endParaRPr lang="sr-Latn-RS" sz="20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Departmani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" name="Down Arrow 1"/>
          <p:cNvSpPr/>
          <p:nvPr/>
        </p:nvSpPr>
        <p:spPr>
          <a:xfrm>
            <a:off x="3429000" y="4038600"/>
            <a:ext cx="332232" cy="244602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6" name="Down Arrow 5"/>
          <p:cNvSpPr/>
          <p:nvPr/>
        </p:nvSpPr>
        <p:spPr>
          <a:xfrm>
            <a:off x="3429000" y="4724400"/>
            <a:ext cx="332232" cy="244602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7" name="Down Arrow 6"/>
          <p:cNvSpPr/>
          <p:nvPr/>
        </p:nvSpPr>
        <p:spPr>
          <a:xfrm>
            <a:off x="3429000" y="5410200"/>
            <a:ext cx="332232" cy="244602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63770" y="3635502"/>
            <a:ext cx="2667000" cy="266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820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7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2770</TotalTime>
  <Words>818</Words>
  <Application>Microsoft Office PowerPoint</Application>
  <PresentationFormat>Widescreen</PresentationFormat>
  <Paragraphs>207</Paragraphs>
  <Slides>20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8" baseType="lpstr">
      <vt:lpstr>Arial</vt:lpstr>
      <vt:lpstr>Calibri</vt:lpstr>
      <vt:lpstr>Corbel</vt:lpstr>
      <vt:lpstr>Courier New</vt:lpstr>
      <vt:lpstr>Wingdings</vt:lpstr>
      <vt:lpstr>Wingdings 2</vt:lpstr>
      <vt:lpstr>Wingdings 3</vt:lpstr>
      <vt:lpstr>Module</vt:lpstr>
      <vt:lpstr>Dimenzije organizacione strukture</vt:lpstr>
      <vt:lpstr>Organizaciona struktura</vt:lpstr>
      <vt:lpstr>Organizaciona struktura</vt:lpstr>
      <vt:lpstr>Organizaciona struktura</vt:lpstr>
      <vt:lpstr>Organizaciona struktura</vt:lpstr>
      <vt:lpstr>Dimenzije org. strukture</vt:lpstr>
      <vt:lpstr>Podela rada - specijalizacija</vt:lpstr>
      <vt:lpstr>Podela rada - specijalizacija</vt:lpstr>
      <vt:lpstr>Departmani</vt:lpstr>
      <vt:lpstr>Departmani</vt:lpstr>
      <vt:lpstr>Departmani</vt:lpstr>
      <vt:lpstr>Decentralizacija</vt:lpstr>
      <vt:lpstr>Decentralizacija</vt:lpstr>
      <vt:lpstr>Decentralizacija</vt:lpstr>
      <vt:lpstr>Koordinacija</vt:lpstr>
      <vt:lpstr>Koordinacija</vt:lpstr>
      <vt:lpstr>Koordinacija</vt:lpstr>
      <vt:lpstr>Subordinacija</vt:lpstr>
      <vt:lpstr>Subordinacija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VESTI</dc:title>
  <dc:creator>Pixi</dc:creator>
  <cp:lastModifiedBy>Predrag Kajganić</cp:lastModifiedBy>
  <cp:revision>705</cp:revision>
  <dcterms:created xsi:type="dcterms:W3CDTF">2006-08-16T00:00:00Z</dcterms:created>
  <dcterms:modified xsi:type="dcterms:W3CDTF">2024-08-04T12:57:51Z</dcterms:modified>
</cp:coreProperties>
</file>