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2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3" r:id="rId11"/>
    <p:sldId id="277" r:id="rId12"/>
    <p:sldId id="278" r:id="rId13"/>
    <p:sldId id="284" r:id="rId14"/>
    <p:sldId id="279" r:id="rId15"/>
    <p:sldId id="285" r:id="rId16"/>
    <p:sldId id="280" r:id="rId17"/>
    <p:sldId id="281" r:id="rId18"/>
    <p:sldId id="286" r:id="rId19"/>
    <p:sldId id="287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1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29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2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1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1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57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64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2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29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7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04-Aug-24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23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638800"/>
            <a:ext cx="7086600" cy="5334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GLAVNI ORGANIZATOR - vođa smene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1026" name="Picture 2" descr="C:\Users\Pixi\Desktop\PKPixi\AU NOVI NOVI\slicice za pp\16-peak-tv-cover-story-desktop.w750.h560.2x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840" y="25924"/>
            <a:ext cx="6644319" cy="496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4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10972800" cy="5334000"/>
          </a:xfrm>
        </p:spPr>
        <p:txBody>
          <a:bodyPr>
            <a:normAutofit/>
          </a:bodyPr>
          <a:lstStyle/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sr-Latn-RS" sz="1800" dirty="0">
              <a:latin typeface="Corbel" pitchFamily="34" charset="0"/>
            </a:endParaRP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dnevni izveštaj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memo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ček listu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radno naređenje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opis radnog mesta gl. org.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spisak ENG ekipa, sa ličnim podacima 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informacije o akreditacijama</a:t>
            </a:r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1" y="381001"/>
            <a:ext cx="5036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Radna fascikla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09" y="2209800"/>
            <a:ext cx="5347991" cy="3606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24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1" y="304801"/>
            <a:ext cx="5036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Radna fascikla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1" y="1524000"/>
            <a:ext cx="3949941" cy="533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1" y="1524000"/>
            <a:ext cx="7616613" cy="53772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447800"/>
            <a:ext cx="8634526" cy="5410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613" y="1513447"/>
            <a:ext cx="7575516" cy="535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9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524001"/>
            <a:ext cx="11734799" cy="5334000"/>
          </a:xfrm>
        </p:spPr>
        <p:txBody>
          <a:bodyPr>
            <a:normAutofit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saradnji sa sekretarom deska i urednikom informativnog programa pristupa izradi dnevnog plana </a:t>
            </a:r>
            <a:r>
              <a:rPr lang="sr-Latn-RS" sz="2400" dirty="0">
                <a:latin typeface="Corbel" pitchFamily="34" charset="0"/>
              </a:rPr>
              <a:t>ENG </a:t>
            </a:r>
            <a:r>
              <a:rPr lang="vi-VN" sz="2400" dirty="0">
                <a:latin typeface="Corbel" pitchFamily="34" charset="0"/>
              </a:rPr>
              <a:t>za naredni dan: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ustanoviti tehničke kapacitete (kamere i vozila) koji su na raspolaganju, uvidom u operativni plan i </a:t>
            </a:r>
            <a:r>
              <a:rPr lang="sr-Latn-RS" sz="2400" dirty="0">
                <a:latin typeface="Corbel" pitchFamily="34" charset="0"/>
              </a:rPr>
              <a:t>folder - </a:t>
            </a:r>
            <a:r>
              <a:rPr lang="vi-VN" sz="2400" dirty="0">
                <a:latin typeface="Corbel" pitchFamily="34" charset="0"/>
              </a:rPr>
              <a:t>poruke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grupisati planirana snimanja po vremenu i lokacijama (optimalno je 5 snimanja po ekipi)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118872" indent="0" fontAlgn="base" hangingPunct="0">
              <a:buNone/>
            </a:pPr>
            <a:endParaRPr lang="vi-VN" sz="800" dirty="0">
              <a:latin typeface="Corbel" pitchFamily="34" charset="0"/>
            </a:endParaRPr>
          </a:p>
          <a:p>
            <a:pPr marL="1074738" indent="-957263" fontAlgn="base" hangingPunct="0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planirano minimalno vreme za ekipu koja obavlja jedno snimanje u gradu (pokrivalica) je 60 minuta (od trenutka polaska ekipe sa TV do povratka)</a:t>
            </a:r>
            <a:endParaRPr lang="sr-Latn-RS" sz="2200" dirty="0">
              <a:latin typeface="Corbel" pitchFamily="34" charset="0"/>
            </a:endParaRPr>
          </a:p>
          <a:p>
            <a:pPr marL="118872" indent="0" fontAlgn="base" hangingPunct="0">
              <a:buNone/>
            </a:pPr>
            <a:endParaRPr lang="vi-VN" sz="1000" dirty="0">
              <a:latin typeface="Corbel" pitchFamily="34" charset="0"/>
            </a:endParaRPr>
          </a:p>
          <a:p>
            <a:pPr marL="1074738" indent="-957263" fontAlgn="base" hangingPunct="0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u slučaju da ekipa ima vezana snimanja (pokrivalice) na polaznih 60 minuta planira se po svakom sledećem snimanju još po 30 minuta</a:t>
            </a:r>
            <a:endParaRPr lang="sr-Latn-RS" sz="2200" dirty="0">
              <a:latin typeface="Corbel" pitchFamily="34" charset="0"/>
            </a:endParaRPr>
          </a:p>
          <a:p>
            <a:pPr marL="118872" indent="0" fontAlgn="base" hangingPunct="0">
              <a:buNone/>
            </a:pPr>
            <a:endParaRPr lang="vi-VN" sz="1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dnevni plan popuniti sa svim potrebnim podacima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slučaju kada je termin planiranog snimanja raniji od smene planirane ekipe, obavestiti planiranu ekipu o ranijem dolasku na smenu</a:t>
            </a:r>
            <a:endParaRPr lang="en-US" sz="2400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607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plan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59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524001"/>
            <a:ext cx="11582399" cy="5334000"/>
          </a:xfrm>
        </p:spPr>
        <p:txBody>
          <a:bodyPr>
            <a:normAutofit lnSpcReduction="10000"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saradnji sa sekretarom deska i urednikom informativnog programa pristupa izradi dnevnog plana </a:t>
            </a:r>
            <a:r>
              <a:rPr lang="sr-Latn-RS" sz="2400" dirty="0">
                <a:latin typeface="Corbel" pitchFamily="34" charset="0"/>
              </a:rPr>
              <a:t>ENG </a:t>
            </a:r>
            <a:r>
              <a:rPr lang="vi-VN" sz="2400" dirty="0">
                <a:latin typeface="Corbel" pitchFamily="34" charset="0"/>
              </a:rPr>
              <a:t>za naredni dan: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2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ustanoviti tehničke kapacitete (kamere i vozila) koji su na raspolaganju, uvidom u operativni plan i </a:t>
            </a:r>
            <a:r>
              <a:rPr lang="sr-Latn-RS" sz="2400" dirty="0">
                <a:latin typeface="Corbel" pitchFamily="34" charset="0"/>
              </a:rPr>
              <a:t>folder - </a:t>
            </a:r>
            <a:r>
              <a:rPr lang="vi-VN" sz="2400" dirty="0">
                <a:latin typeface="Corbel" pitchFamily="34" charset="0"/>
              </a:rPr>
              <a:t>poruke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2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grupisati planirana snimanja po vremenu i lokacijama (optimalno je 5 snimanja po ekipi)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118872" indent="0" fontAlgn="base" hangingPunct="0">
              <a:buNone/>
            </a:pPr>
            <a:endParaRPr lang="vi-VN" sz="900" dirty="0">
              <a:latin typeface="Corbel" pitchFamily="34" charset="0"/>
            </a:endParaRPr>
          </a:p>
          <a:p>
            <a:pPr marL="1074738" indent="-957263" fontAlgn="base" hangingPunct="0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planirano minimalno vreme za ekipu koja obavlja jedno snimanje u gradu (pokrivalica) je 60 minuta (od trenutka polaska ekipe sa TV do povratka)</a:t>
            </a:r>
            <a:endParaRPr lang="sr-Latn-RS" sz="2200" dirty="0">
              <a:latin typeface="Corbel" pitchFamily="34" charset="0"/>
            </a:endParaRPr>
          </a:p>
          <a:p>
            <a:pPr marL="118872" indent="0" fontAlgn="base" hangingPunct="0">
              <a:buNone/>
            </a:pPr>
            <a:endParaRPr lang="vi-VN" sz="1200" dirty="0">
              <a:latin typeface="Corbel" pitchFamily="34" charset="0"/>
            </a:endParaRPr>
          </a:p>
          <a:p>
            <a:pPr marL="1074738" indent="-957263" fontAlgn="base" hangingPunct="0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u slučaju da ekipa ima vezana snimanja (pokrivalice) na polaznih 60 minuta planira se po svakom sledećem snimanju još po 30 minuta</a:t>
            </a:r>
            <a:endParaRPr lang="sr-Latn-RS" sz="2200" dirty="0">
              <a:latin typeface="Corbel" pitchFamily="34" charset="0"/>
            </a:endParaRPr>
          </a:p>
          <a:p>
            <a:pPr marL="118872" indent="0" fontAlgn="base" hangingPunct="0">
              <a:buNone/>
            </a:pPr>
            <a:endParaRPr lang="vi-VN" sz="11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dnevni plan popuniti sa svim potrebnim podacima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15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slučaju kada je termin planiranog snimanja raniji od smene planirane ekipe, obavestiti planiranu ekipu o ranijem dolasku na smenu</a:t>
            </a:r>
            <a:endParaRPr lang="en-US" sz="2400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607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plan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2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607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plan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524000"/>
            <a:ext cx="7315200" cy="520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8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1" y="304801"/>
            <a:ext cx="4607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plan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92" t="1543" r="7292" b="80985"/>
          <a:stretch/>
        </p:blipFill>
        <p:spPr>
          <a:xfrm>
            <a:off x="172459" y="1703204"/>
            <a:ext cx="11847082" cy="17257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B99A4F-0C4A-AF05-3B60-0C054F0141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4" t="1804" b="3860"/>
          <a:stretch/>
        </p:blipFill>
        <p:spPr>
          <a:xfrm>
            <a:off x="2857443" y="4034312"/>
            <a:ext cx="6477114" cy="224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75192"/>
            <a:ext cx="11049000" cy="4625609"/>
          </a:xfrm>
        </p:spPr>
        <p:txBody>
          <a:bodyPr>
            <a:normAutofit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"otvara se" u prvoj smeni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prilikom "otvaranja" podaci za termine realizacije u režiji i studiju unose se na osnovu uvida u nedeljni plan i obrasca izmene i dopune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prilikom obilaska, kontrolišu se i upisuju planirani saradnici na svojim punktovima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rubriku vanredno upisati sve što se vanredno realizovalo u toku smene (režija, studio i montaže)</a:t>
            </a:r>
            <a:endParaRPr lang="sr-Latn-RS" sz="24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rubriku ostalo upisati sve probleme u toku smene (kašnjenje, tehnički problemi ...)</a:t>
            </a:r>
            <a:endParaRPr lang="en-US" sz="2400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04801"/>
            <a:ext cx="5191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izveštaj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2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" y="304801"/>
            <a:ext cx="5267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izveštaj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454" y="1502843"/>
            <a:ext cx="8270569" cy="532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86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" y="304801"/>
            <a:ext cx="5267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izveštaj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1" t="3256" r="52833" b="53855"/>
          <a:stretch/>
        </p:blipFill>
        <p:spPr>
          <a:xfrm>
            <a:off x="1980530" y="1600200"/>
            <a:ext cx="8230940" cy="503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1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" y="304801"/>
            <a:ext cx="5267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Dnevni izveštaj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42" t="61399" r="2090" b="2859"/>
          <a:stretch/>
        </p:blipFill>
        <p:spPr>
          <a:xfrm>
            <a:off x="1470392" y="1775192"/>
            <a:ext cx="9251216" cy="462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6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11658600" cy="5181601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rad na projektu</a:t>
            </a:r>
          </a:p>
          <a:p>
            <a:pPr marL="444500" indent="0" algn="just">
              <a:buNone/>
            </a:pPr>
            <a:endParaRPr lang="sr-Latn-CS" sz="1400" dirty="0"/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CS" sz="2400" dirty="0"/>
              <a:t>na osnovu usvojenog koncepta samostalno izvršava operativnu pripremu, realizaciju i finalizaciju produkciono složenih pojedinačnih projekata na osnovu instrukcija producenta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CS" sz="2400" dirty="0"/>
              <a:t>planskoj službi dostavlja tehničko - produkcione potrebe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CS" sz="2400" dirty="0"/>
              <a:t>koordinira radom ekipe realizacije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CS" sz="2400" dirty="0"/>
              <a:t>ažurira prispele ugovore, fakture i ostale finansijsko-materijalne obaveze i dostavlja ih producentu projekta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CS" sz="2400" dirty="0"/>
              <a:t>koordinira rad organizatora</a:t>
            </a:r>
          </a:p>
          <a:p>
            <a:pPr marL="444500" indent="0" algn="just">
              <a:buNone/>
            </a:pPr>
            <a:endParaRPr lang="en-US" sz="2600" dirty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81001"/>
            <a:ext cx="5087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Na projektu ...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75192"/>
            <a:ext cx="10058400" cy="4625609"/>
          </a:xfrm>
        </p:spPr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/>
              <a:t>Dežurni urednik</a:t>
            </a:r>
            <a:endParaRPr lang="en-US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/>
              <a:t>Sekretar DESK-a</a:t>
            </a:r>
            <a:endParaRPr lang="en-US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dirty="0"/>
              <a:t>Planer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400" dirty="0"/>
              <a:t>Sekretar produkcije</a:t>
            </a:r>
            <a:endParaRPr 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2590800"/>
            <a:ext cx="4108450" cy="278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75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1"/>
            <a:ext cx="11125200" cy="5181600"/>
          </a:xfrm>
        </p:spPr>
        <p:txBody>
          <a:bodyPr>
            <a:normAutofit fontScale="62500" lnSpcReduction="2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3800" b="1" dirty="0">
                <a:solidFill>
                  <a:srgbClr val="C00000"/>
                </a:solidFill>
              </a:rPr>
              <a:t>vođa smene u  TV </a:t>
            </a:r>
          </a:p>
          <a:p>
            <a:pPr marL="444500" indent="0" algn="just">
              <a:buNone/>
            </a:pPr>
            <a:endParaRPr lang="sr-Latn-RS" sz="1600" dirty="0"/>
          </a:p>
          <a:p>
            <a:pPr marL="444500" indent="0" algn="just">
              <a:buNone/>
            </a:pPr>
            <a:r>
              <a:rPr lang="sr-Latn-RS" sz="3800" dirty="0"/>
              <a:t>- šef proizvodno-tehničke ekipe realizacije za proizvodnju i emitovanje TV programa</a:t>
            </a:r>
          </a:p>
          <a:p>
            <a:pPr marL="444500" indent="0" algn="just">
              <a:buNone/>
            </a:pPr>
            <a:endParaRPr lang="sr-Latn-RS" sz="1600" dirty="0"/>
          </a:p>
          <a:p>
            <a:pPr marL="901700" indent="-457200"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sr-Latn-RS" sz="3500" dirty="0" err="1"/>
              <a:t>r</a:t>
            </a:r>
            <a:r>
              <a:rPr lang="en-US" sz="3500" dirty="0" err="1"/>
              <a:t>ukovodi</a:t>
            </a:r>
            <a:r>
              <a:rPr lang="en-US" sz="3500" dirty="0"/>
              <a:t> </a:t>
            </a:r>
            <a:r>
              <a:rPr lang="en-US" sz="3500" dirty="0" err="1"/>
              <a:t>radom</a:t>
            </a:r>
            <a:r>
              <a:rPr lang="en-US" sz="3500" dirty="0"/>
              <a:t> </a:t>
            </a:r>
            <a:r>
              <a:rPr lang="en-US" sz="3500" dirty="0" err="1"/>
              <a:t>mobilnih</a:t>
            </a:r>
            <a:r>
              <a:rPr lang="en-US" sz="3500" dirty="0"/>
              <a:t> </a:t>
            </a:r>
            <a:r>
              <a:rPr lang="en-US" sz="3500" dirty="0" err="1"/>
              <a:t>ekipa</a:t>
            </a:r>
            <a:endParaRPr lang="sr-Latn-RS" sz="3500" dirty="0"/>
          </a:p>
          <a:p>
            <a:pPr marL="444500" indent="0" algn="just">
              <a:lnSpc>
                <a:spcPct val="120000"/>
              </a:lnSpc>
              <a:buClrTx/>
              <a:buNone/>
            </a:pPr>
            <a:endParaRPr lang="sr-Latn-RS" sz="2200" dirty="0"/>
          </a:p>
          <a:p>
            <a:pPr marL="901700" indent="-457200" algn="just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sr-Latn-RS" sz="3500" dirty="0" err="1"/>
              <a:t>k</a:t>
            </a:r>
            <a:r>
              <a:rPr lang="en-US" sz="3500" dirty="0" err="1"/>
              <a:t>ontroliše</a:t>
            </a:r>
            <a:r>
              <a:rPr lang="en-US" sz="3500" dirty="0"/>
              <a:t> rad </a:t>
            </a:r>
            <a:r>
              <a:rPr lang="en-US" sz="3500" dirty="0" err="1"/>
              <a:t>proizvodno-tehničke</a:t>
            </a:r>
            <a:r>
              <a:rPr lang="en-US" sz="3500" dirty="0"/>
              <a:t> </a:t>
            </a:r>
            <a:r>
              <a:rPr lang="en-US" sz="3500" dirty="0" err="1"/>
              <a:t>ekipe</a:t>
            </a:r>
            <a:r>
              <a:rPr lang="en-US" sz="3500" dirty="0"/>
              <a:t> </a:t>
            </a:r>
            <a:r>
              <a:rPr lang="en-US" sz="3500" dirty="0" err="1"/>
              <a:t>realizacije</a:t>
            </a:r>
            <a:r>
              <a:rPr lang="en-US" sz="3500" dirty="0"/>
              <a:t>:</a:t>
            </a:r>
          </a:p>
          <a:p>
            <a:pPr marL="1252538" indent="-177800" algn="just">
              <a:lnSpc>
                <a:spcPct val="120000"/>
              </a:lnSpc>
              <a:buNone/>
            </a:pPr>
            <a:r>
              <a:rPr lang="en-US" sz="3500" dirty="0"/>
              <a:t>-	</a:t>
            </a:r>
            <a:r>
              <a:rPr lang="en-US" sz="3500" dirty="0" err="1"/>
              <a:t>prisustvo</a:t>
            </a:r>
            <a:r>
              <a:rPr lang="en-US" sz="3500" dirty="0"/>
              <a:t> </a:t>
            </a:r>
            <a:r>
              <a:rPr lang="en-US" sz="3500" dirty="0" err="1"/>
              <a:t>ekipe</a:t>
            </a:r>
            <a:endParaRPr lang="en-US" sz="3500" dirty="0"/>
          </a:p>
          <a:p>
            <a:pPr marL="1252538" indent="-177800" algn="just">
              <a:lnSpc>
                <a:spcPct val="120000"/>
              </a:lnSpc>
              <a:buNone/>
            </a:pPr>
            <a:r>
              <a:rPr lang="en-US" sz="3500" dirty="0"/>
              <a:t>-	</a:t>
            </a:r>
            <a:r>
              <a:rPr lang="en-US" sz="3500" dirty="0" err="1"/>
              <a:t>izvršavanje</a:t>
            </a:r>
            <a:r>
              <a:rPr lang="en-US" sz="3500" dirty="0"/>
              <a:t> </a:t>
            </a:r>
            <a:r>
              <a:rPr lang="en-US" sz="3500" dirty="0" err="1"/>
              <a:t>radnih</a:t>
            </a:r>
            <a:r>
              <a:rPr lang="en-US" sz="3500" dirty="0"/>
              <a:t> </a:t>
            </a:r>
            <a:r>
              <a:rPr lang="en-US" sz="3500" dirty="0" err="1"/>
              <a:t>obaveza</a:t>
            </a:r>
            <a:endParaRPr lang="en-US" sz="3500" dirty="0"/>
          </a:p>
          <a:p>
            <a:pPr marL="444500" indent="0" algn="just">
              <a:buNone/>
            </a:pPr>
            <a:endParaRPr lang="en-US" sz="58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RS" sz="3500" dirty="0" err="1"/>
              <a:t>k</a:t>
            </a:r>
            <a:r>
              <a:rPr lang="en-US" sz="3500" dirty="0" err="1"/>
              <a:t>ontroliše</a:t>
            </a:r>
            <a:r>
              <a:rPr lang="en-US" sz="3500" dirty="0"/>
              <a:t> rad </a:t>
            </a:r>
            <a:r>
              <a:rPr lang="en-US" sz="3500" dirty="0" err="1"/>
              <a:t>studija</a:t>
            </a:r>
            <a:r>
              <a:rPr lang="en-US" sz="3500" dirty="0"/>
              <a:t> i </a:t>
            </a:r>
            <a:r>
              <a:rPr lang="en-US" sz="3500" dirty="0" err="1"/>
              <a:t>režije</a:t>
            </a:r>
            <a:r>
              <a:rPr lang="en-US" sz="3500" dirty="0"/>
              <a:t>:</a:t>
            </a:r>
          </a:p>
          <a:p>
            <a:pPr marL="1252538" indent="-177800" algn="just">
              <a:lnSpc>
                <a:spcPct val="120000"/>
              </a:lnSpc>
              <a:buNone/>
            </a:pPr>
            <a:r>
              <a:rPr lang="en-US" sz="3500" dirty="0"/>
              <a:t>-	</a:t>
            </a:r>
            <a:r>
              <a:rPr lang="en-US" sz="3500" dirty="0" err="1"/>
              <a:t>prisustvo</a:t>
            </a:r>
            <a:r>
              <a:rPr lang="en-US" sz="3500" dirty="0"/>
              <a:t> </a:t>
            </a:r>
            <a:r>
              <a:rPr lang="en-US" sz="3500" dirty="0" err="1"/>
              <a:t>ekipe</a:t>
            </a:r>
            <a:r>
              <a:rPr lang="en-US" sz="3500" dirty="0"/>
              <a:t> </a:t>
            </a:r>
            <a:r>
              <a:rPr lang="en-US" sz="3500" dirty="0" err="1"/>
              <a:t>studija</a:t>
            </a:r>
            <a:endParaRPr lang="en-US" sz="3500" dirty="0"/>
          </a:p>
          <a:p>
            <a:pPr marL="1074738" indent="0" algn="just">
              <a:lnSpc>
                <a:spcPct val="120000"/>
              </a:lnSpc>
              <a:buNone/>
            </a:pPr>
            <a:r>
              <a:rPr lang="sr-Latn-RS" sz="3500" dirty="0"/>
              <a:t>-  </a:t>
            </a:r>
            <a:r>
              <a:rPr lang="en-US" sz="3500" dirty="0" err="1"/>
              <a:t>poštovanje</a:t>
            </a:r>
            <a:r>
              <a:rPr lang="en-US" sz="3500" dirty="0"/>
              <a:t> </a:t>
            </a:r>
            <a:r>
              <a:rPr lang="en-US" sz="3500" dirty="0" err="1"/>
              <a:t>termina</a:t>
            </a:r>
            <a:endParaRPr lang="sr-Latn-RS" sz="3500" dirty="0"/>
          </a:p>
          <a:p>
            <a:pPr marL="1417638" indent="-342900" algn="just">
              <a:buFontTx/>
              <a:buChar char="-"/>
            </a:pPr>
            <a:endParaRPr lang="en-US" sz="2100" dirty="0"/>
          </a:p>
          <a:p>
            <a:pPr marL="1527175" indent="-187325" algn="just">
              <a:lnSpc>
                <a:spcPct val="120000"/>
              </a:lnSpc>
              <a:buNone/>
            </a:pPr>
            <a:r>
              <a:rPr lang="en-US" dirty="0"/>
              <a:t>1.</a:t>
            </a:r>
            <a:r>
              <a:rPr lang="sr-Latn-RS" dirty="0"/>
              <a:t> </a:t>
            </a:r>
            <a:r>
              <a:rPr lang="en-US" dirty="0" err="1"/>
              <a:t>poštovanje</a:t>
            </a:r>
            <a:r>
              <a:rPr lang="en-US" dirty="0"/>
              <a:t> </a:t>
            </a:r>
            <a:r>
              <a:rPr lang="en-US" dirty="0" err="1"/>
              <a:t>satnice</a:t>
            </a:r>
            <a:r>
              <a:rPr lang="en-US" dirty="0"/>
              <a:t> </a:t>
            </a:r>
            <a:r>
              <a:rPr lang="en-US" dirty="0" err="1"/>
              <a:t>nameštanja</a:t>
            </a:r>
            <a:r>
              <a:rPr lang="en-US" dirty="0"/>
              <a:t> </a:t>
            </a:r>
            <a:r>
              <a:rPr lang="en-US" dirty="0" err="1"/>
              <a:t>dekora</a:t>
            </a:r>
            <a:endParaRPr lang="en-US" dirty="0"/>
          </a:p>
          <a:p>
            <a:pPr marL="1527175" indent="-187325" algn="just">
              <a:lnSpc>
                <a:spcPct val="120000"/>
              </a:lnSpc>
              <a:buNone/>
            </a:pPr>
            <a:r>
              <a:rPr lang="en-US" dirty="0"/>
              <a:t>2.</a:t>
            </a:r>
            <a:r>
              <a:rPr lang="sr-Latn-RS" dirty="0"/>
              <a:t> </a:t>
            </a:r>
            <a:r>
              <a:rPr lang="en-US" dirty="0" err="1"/>
              <a:t>poštovanje</a:t>
            </a:r>
            <a:r>
              <a:rPr lang="en-US" dirty="0"/>
              <a:t> </a:t>
            </a:r>
            <a:r>
              <a:rPr lang="en-US" dirty="0" err="1"/>
              <a:t>satnice</a:t>
            </a:r>
            <a:r>
              <a:rPr lang="en-US" dirty="0"/>
              <a:t> </a:t>
            </a:r>
            <a:r>
              <a:rPr lang="en-US" dirty="0" err="1"/>
              <a:t>nameštanja</a:t>
            </a:r>
            <a:r>
              <a:rPr lang="en-US" dirty="0"/>
              <a:t> </a:t>
            </a:r>
            <a:r>
              <a:rPr lang="en-US" dirty="0" err="1"/>
              <a:t>svetla</a:t>
            </a:r>
            <a:endParaRPr lang="en-US" dirty="0"/>
          </a:p>
          <a:p>
            <a:pPr marL="1527175" indent="-187325" algn="just">
              <a:lnSpc>
                <a:spcPct val="120000"/>
              </a:lnSpc>
              <a:buNone/>
            </a:pPr>
            <a:r>
              <a:rPr lang="en-US" dirty="0"/>
              <a:t>3.</a:t>
            </a:r>
            <a:r>
              <a:rPr lang="sr-Latn-RS" dirty="0"/>
              <a:t> </a:t>
            </a:r>
            <a:r>
              <a:rPr lang="en-US" dirty="0" err="1"/>
              <a:t>poštovanje</a:t>
            </a:r>
            <a:r>
              <a:rPr lang="en-US" dirty="0"/>
              <a:t> </a:t>
            </a:r>
            <a:r>
              <a:rPr lang="en-US" dirty="0" err="1"/>
              <a:t>satnice</a:t>
            </a:r>
            <a:r>
              <a:rPr lang="en-US" dirty="0"/>
              <a:t> </a:t>
            </a:r>
            <a:r>
              <a:rPr lang="en-US" dirty="0" err="1"/>
              <a:t>snimanja</a:t>
            </a:r>
            <a:r>
              <a:rPr lang="en-US" dirty="0"/>
              <a:t>/</a:t>
            </a:r>
            <a:r>
              <a:rPr lang="en-US" dirty="0" err="1"/>
              <a:t>živog</a:t>
            </a:r>
            <a:r>
              <a:rPr lang="en-US" dirty="0"/>
              <a:t> </a:t>
            </a:r>
            <a:r>
              <a:rPr lang="en-US" dirty="0" err="1"/>
              <a:t>emitovanja</a:t>
            </a:r>
            <a:endParaRPr lang="en-US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381001"/>
            <a:ext cx="3631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3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1"/>
            <a:ext cx="11125200" cy="5257800"/>
          </a:xfrm>
        </p:spPr>
        <p:txBody>
          <a:bodyPr>
            <a:noAutofit/>
          </a:bodyPr>
          <a:lstStyle/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Kontroliše rad montaže:</a:t>
            </a:r>
          </a:p>
          <a:p>
            <a:pPr marL="444500" indent="0" algn="just"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prisustvo montažera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poštovanje termina</a:t>
            </a: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poštovanje kućnog reda montaže</a:t>
            </a:r>
            <a:endParaRPr lang="sr-Latn-RS" sz="22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vi-VN" sz="2000" dirty="0">
              <a:latin typeface="Corbel" pitchFamily="34" charset="0"/>
            </a:endParaRPr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Kontroliše realizaciju (snimanje, montaža, emitovanje):</a:t>
            </a:r>
          </a:p>
          <a:p>
            <a:pPr marL="1793875" indent="-1349375" algn="just">
              <a:buNone/>
            </a:pPr>
            <a:r>
              <a:rPr lang="sr-Latn-RS" sz="2000" dirty="0">
                <a:latin typeface="Corbel" pitchFamily="34" charset="0"/>
              </a:rPr>
              <a:t>	</a:t>
            </a: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na zahtev autora (urednika/voditelja) dostavlja službi obezbeđenja spisak </a:t>
            </a:r>
            <a:r>
              <a:rPr lang="sr-Latn-RS" sz="2200" dirty="0">
                <a:latin typeface="Corbel" pitchFamily="34" charset="0"/>
              </a:rPr>
              <a:t> 		   </a:t>
            </a:r>
            <a:r>
              <a:rPr lang="vi-VN" sz="2200" dirty="0">
                <a:latin typeface="Corbel" pitchFamily="34" charset="0"/>
              </a:rPr>
              <a:t>gostiju/izvođača za ulazak u studio</a:t>
            </a:r>
            <a:endParaRPr lang="sr-Latn-RS" sz="2200" dirty="0">
              <a:latin typeface="Corbel" pitchFamily="34" charset="0"/>
            </a:endParaRPr>
          </a:p>
          <a:p>
            <a:pPr marL="444500" indent="0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 </a:t>
            </a:r>
            <a:r>
              <a:rPr lang="vi-VN" sz="2200" dirty="0">
                <a:latin typeface="Corbel" pitchFamily="34" charset="0"/>
              </a:rPr>
              <a:t>skraćuje/produžava termine u slučaju potrebe</a:t>
            </a:r>
            <a:endParaRPr lang="sr-Latn-RS" sz="2200" dirty="0">
              <a:latin typeface="Corbel" pitchFamily="34" charset="0"/>
            </a:endParaRPr>
          </a:p>
          <a:p>
            <a:pPr marL="444500" indent="0" algn="just" defTabSz="1793875"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 </a:t>
            </a:r>
            <a:r>
              <a:rPr lang="vi-VN" sz="2200" dirty="0">
                <a:latin typeface="Corbel" pitchFamily="34" charset="0"/>
              </a:rPr>
              <a:t>proverava korišćenje termina u režiji i studiju na osnovu dnevnog plana</a:t>
            </a:r>
            <a:endParaRPr lang="sr-Latn-RS" sz="2200" dirty="0">
              <a:latin typeface="Corbel" pitchFamily="34" charset="0"/>
            </a:endParaRPr>
          </a:p>
          <a:p>
            <a:pPr marL="1793875" indent="-1349375" algn="just">
              <a:buNone/>
            </a:pPr>
            <a:r>
              <a:rPr lang="sr-Latn-RS" sz="2200" dirty="0">
                <a:latin typeface="Corbel" pitchFamily="34" charset="0"/>
              </a:rPr>
              <a:t>		</a:t>
            </a: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preuzima brigu o dnevnim vanrednim poslovima u režiji, studiju, grafičkoj </a:t>
            </a:r>
            <a:r>
              <a:rPr lang="sr-Latn-RS" sz="2200" dirty="0">
                <a:latin typeface="Corbel" pitchFamily="34" charset="0"/>
              </a:rPr>
              <a:t> 	 	   </a:t>
            </a:r>
            <a:r>
              <a:rPr lang="vi-VN" sz="2200" dirty="0">
                <a:latin typeface="Corbel" pitchFamily="34" charset="0"/>
              </a:rPr>
              <a:t>stanici i montažama </a:t>
            </a:r>
          </a:p>
          <a:p>
            <a:pPr marL="444500" indent="0" algn="just">
              <a:buNone/>
            </a:pPr>
            <a:r>
              <a:rPr lang="sr-Latn-RS" sz="1800" dirty="0">
                <a:latin typeface="Corbel" pitchFamily="34" charset="0"/>
              </a:rPr>
              <a:t>						</a:t>
            </a:r>
            <a:endParaRPr lang="en-US" sz="1800" dirty="0">
              <a:latin typeface="Corbel" pitchFamily="34" charset="0"/>
            </a:endParaRPr>
          </a:p>
          <a:p>
            <a:pPr marL="118872" indent="0">
              <a:buNone/>
            </a:pPr>
            <a:endParaRPr lang="sr-Latn-RS" sz="2000" dirty="0">
              <a:latin typeface="Corbel" pitchFamily="34" charset="0"/>
            </a:endParaRPr>
          </a:p>
          <a:p>
            <a:pPr marL="118872" indent="0">
              <a:buNone/>
            </a:pPr>
            <a:endParaRPr lang="en-US" sz="2000" dirty="0">
              <a:latin typeface="Corbe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457201"/>
            <a:ext cx="3555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8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00201"/>
            <a:ext cx="11582400" cy="5181599"/>
          </a:xfrm>
        </p:spPr>
        <p:txBody>
          <a:bodyPr>
            <a:normAutofit/>
          </a:bodyPr>
          <a:lstStyle/>
          <a:p>
            <a:pPr marL="1016000" indent="-571500" algn="just">
              <a:buClrTx/>
              <a:buFont typeface="Arial" pitchFamily="34" charset="0"/>
              <a:buChar char="•"/>
            </a:pPr>
            <a:endParaRPr lang="sr-Latn-RS" sz="2400" dirty="0">
              <a:latin typeface="Corbel" pitchFamily="34" charset="0"/>
            </a:endParaRPr>
          </a:p>
          <a:p>
            <a:pPr marL="1016000" indent="-5715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 saradnji sa asistentom realizacije programa proverava da li su obezbeđeni svi planirani VTR materijali</a:t>
            </a:r>
            <a:endParaRPr lang="sr-Latn-RS" sz="2400" dirty="0">
              <a:latin typeface="Corbel" pitchFamily="34" charset="0"/>
            </a:endParaRPr>
          </a:p>
          <a:p>
            <a:pPr marL="787400" indent="-342900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1016000" indent="-5715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 saradnji sa sekretarom režije/magnetoskop, proverava satnicu emitovanja tekućeg programa (vremensko odstupanje od planiranog)</a:t>
            </a:r>
            <a:endParaRPr lang="sr-Latn-RS" sz="2400" dirty="0">
              <a:latin typeface="Corbel" pitchFamily="34" charset="0"/>
            </a:endParaRPr>
          </a:p>
          <a:p>
            <a:pPr marL="787400" indent="-342900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1016000" indent="-571500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kontroliše rad satelitske režije</a:t>
            </a:r>
            <a:endParaRPr lang="sr-Latn-RS" sz="2400" dirty="0">
              <a:latin typeface="Corbel" pitchFamily="34" charset="0"/>
            </a:endParaRPr>
          </a:p>
          <a:p>
            <a:pPr marL="787400" indent="-342900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1016000" indent="-5715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sa realizatorom satelitskog prijema u režiji satelitskog prijema (externalu) proverava da li se snimanje obavlja po planu </a:t>
            </a:r>
            <a:endParaRPr lang="sr-Latn-RS" sz="2400" dirty="0">
              <a:latin typeface="Corbel" pitchFamily="34" charset="0"/>
            </a:endParaRPr>
          </a:p>
          <a:p>
            <a:pPr marL="787400" indent="-342900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1016000" indent="-5715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prilikom sastavljanja dnevnog izveštaja za tekući dan unosi eventualne vanredne zahteve kako za studio i režiju, tako i za montaže i grafičku stanicu</a:t>
            </a:r>
          </a:p>
          <a:p>
            <a:pPr marL="444500" indent="0" algn="just">
              <a:buNone/>
            </a:pPr>
            <a:endParaRPr lang="en-US" sz="26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304801"/>
            <a:ext cx="3707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4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1506200" cy="5181599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hr-HR" sz="2400" b="1" dirty="0"/>
              <a:t>Rad glavnog organizatora obavlja  se 24 časa neprekidno, u tri smene od po 8 sati: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1200" b="1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po dolasku na jutarnju smenu gl. organizator prvo proverava da li je realizovan plan razvoza i proverava prisustvo noćne ENG ekipe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proverava folder „poruke” (vanredne zahteve za prevoz zbog putovanja i sl.)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započinje (otvara) dnevni izveštaj za taj dan (planirani termini u studiju i režiji, kao i planirano ljudstvo na punktovima)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obilazi punktove i proverava prisustvo planiranih saradnika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proverava dnevni plan snimanja i prisustvo planiranih ENG ekipa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sa sekretarom deska utvrđuje dnevni plan (usled novih ili otkazanih ENG snimanja)</a:t>
            </a:r>
            <a:endParaRPr lang="en-US" sz="2400" dirty="0"/>
          </a:p>
          <a:p>
            <a:pPr marL="444500" indent="0" algn="just">
              <a:buNone/>
            </a:pPr>
            <a:endParaRPr lang="en-US" sz="26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304801"/>
            <a:ext cx="3707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4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1353800" cy="5105399"/>
          </a:xfrm>
        </p:spPr>
        <p:txBody>
          <a:bodyPr>
            <a:normAutofit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utvrđuje vreme polaska na planirana snimanja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organizuje putovanja ENG ekipa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algn="just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 slučaju vanrednih zahteva za angažovanje većeg broja ENG ekipa od planiranog, u dogovoru sa šefom grupacije ENG i šefom voznog parka angažuje dodatne ekipe i vanredno vozilo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hr-HR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en-US" sz="2400" dirty="0" err="1"/>
              <a:t>po</a:t>
            </a:r>
            <a:r>
              <a:rPr lang="en-US" sz="2400" dirty="0"/>
              <a:t> </a:t>
            </a:r>
            <a:r>
              <a:rPr lang="en-US" sz="2400" dirty="0" err="1"/>
              <a:t>preuzimanju</a:t>
            </a:r>
            <a:r>
              <a:rPr lang="en-US" sz="2400" dirty="0"/>
              <a:t> </a:t>
            </a:r>
            <a:r>
              <a:rPr lang="en-US" sz="2400" dirty="0" err="1"/>
              <a:t>popodnevne</a:t>
            </a:r>
            <a:r>
              <a:rPr lang="en-US" sz="2400" dirty="0"/>
              <a:t> </a:t>
            </a:r>
            <a:r>
              <a:rPr lang="en-US" sz="2400" dirty="0" err="1"/>
              <a:t>smene</a:t>
            </a:r>
            <a:r>
              <a:rPr lang="en-US" sz="2400" dirty="0"/>
              <a:t> </a:t>
            </a:r>
            <a:r>
              <a:rPr lang="en-US" sz="2400" dirty="0" err="1"/>
              <a:t>obilazi</a:t>
            </a:r>
            <a:r>
              <a:rPr lang="en-US" sz="2400" dirty="0"/>
              <a:t> </a:t>
            </a:r>
            <a:r>
              <a:rPr lang="en-US" sz="2400" dirty="0" err="1"/>
              <a:t>sve</a:t>
            </a:r>
            <a:r>
              <a:rPr lang="en-US" sz="2400" dirty="0"/>
              <a:t> </a:t>
            </a:r>
            <a:r>
              <a:rPr lang="en-US" sz="2400" dirty="0" err="1"/>
              <a:t>punktove</a:t>
            </a:r>
            <a:r>
              <a:rPr lang="en-US" sz="2400" dirty="0"/>
              <a:t> i </a:t>
            </a:r>
            <a:r>
              <a:rPr lang="en-US" sz="2400" dirty="0" err="1"/>
              <a:t>proverava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en-US" sz="2400" dirty="0"/>
              <a:t> </a:t>
            </a:r>
            <a:r>
              <a:rPr lang="en-US" sz="2400" dirty="0" err="1"/>
              <a:t>dnevnom</a:t>
            </a:r>
            <a:r>
              <a:rPr lang="en-US" sz="2400" dirty="0"/>
              <a:t> </a:t>
            </a:r>
            <a:r>
              <a:rPr lang="en-US" sz="2400" dirty="0" err="1"/>
              <a:t>izveštaju</a:t>
            </a:r>
            <a:r>
              <a:rPr lang="en-US" sz="2400" dirty="0"/>
              <a:t> </a:t>
            </a:r>
            <a:r>
              <a:rPr lang="en-US" sz="2400" dirty="0" err="1"/>
              <a:t>prisustvo</a:t>
            </a:r>
            <a:r>
              <a:rPr lang="en-US" sz="2400" dirty="0"/>
              <a:t> </a:t>
            </a:r>
            <a:r>
              <a:rPr lang="en-US" sz="2400" dirty="0" err="1"/>
              <a:t>saradnika</a:t>
            </a:r>
            <a:endParaRPr lang="sr-Latn-RS" sz="24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en-US" sz="2400" dirty="0" err="1"/>
              <a:t>proverava</a:t>
            </a:r>
            <a:r>
              <a:rPr lang="en-US" sz="2400" dirty="0"/>
              <a:t> </a:t>
            </a:r>
            <a:r>
              <a:rPr lang="en-US" sz="2400" dirty="0" err="1"/>
              <a:t>termine</a:t>
            </a:r>
            <a:r>
              <a:rPr lang="en-US" sz="2400" dirty="0"/>
              <a:t> u </a:t>
            </a:r>
            <a:r>
              <a:rPr lang="en-US" sz="2400" dirty="0" err="1"/>
              <a:t>režiji</a:t>
            </a:r>
            <a:r>
              <a:rPr lang="en-US" sz="2400" dirty="0"/>
              <a:t> i </a:t>
            </a:r>
            <a:r>
              <a:rPr lang="en-US" sz="2400" dirty="0" err="1"/>
              <a:t>studiju</a:t>
            </a:r>
            <a:r>
              <a:rPr lang="en-US" sz="2400" dirty="0"/>
              <a:t>, </a:t>
            </a:r>
            <a:r>
              <a:rPr lang="en-US" sz="2400" dirty="0" err="1"/>
              <a:t>kao</a:t>
            </a:r>
            <a:r>
              <a:rPr lang="en-US" sz="2400" dirty="0"/>
              <a:t> i </a:t>
            </a:r>
            <a:r>
              <a:rPr lang="en-US" sz="2400" dirty="0" err="1"/>
              <a:t>poštovanje</a:t>
            </a:r>
            <a:r>
              <a:rPr lang="en-US" sz="2400" dirty="0"/>
              <a:t> </a:t>
            </a:r>
            <a:r>
              <a:rPr lang="en-US" sz="2400" dirty="0" err="1"/>
              <a:t>satnica</a:t>
            </a:r>
            <a:r>
              <a:rPr lang="en-US" sz="2400" dirty="0"/>
              <a:t> </a:t>
            </a:r>
            <a:r>
              <a:rPr lang="en-US" sz="2400" dirty="0" err="1"/>
              <a:t>nameštanja</a:t>
            </a:r>
            <a:r>
              <a:rPr lang="en-US" sz="2400" dirty="0"/>
              <a:t> </a:t>
            </a:r>
            <a:r>
              <a:rPr lang="en-US" sz="2400" dirty="0" err="1"/>
              <a:t>dekora</a:t>
            </a:r>
            <a:r>
              <a:rPr lang="en-US" sz="2400" dirty="0"/>
              <a:t>, </a:t>
            </a:r>
            <a:r>
              <a:rPr lang="en-US" sz="2400" dirty="0" err="1"/>
              <a:t>svetla</a:t>
            </a:r>
            <a:r>
              <a:rPr lang="en-US" sz="2400" dirty="0"/>
              <a:t> i </a:t>
            </a:r>
            <a:r>
              <a:rPr lang="en-US" sz="2400" dirty="0" err="1"/>
              <a:t>snimanja</a:t>
            </a:r>
            <a:r>
              <a:rPr lang="en-US" sz="2400" dirty="0"/>
              <a:t> (</a:t>
            </a:r>
            <a:r>
              <a:rPr lang="en-US" sz="2400" dirty="0" err="1"/>
              <a:t>živog</a:t>
            </a:r>
            <a:r>
              <a:rPr lang="en-US" sz="2400" dirty="0"/>
              <a:t> </a:t>
            </a:r>
            <a:r>
              <a:rPr lang="en-US" sz="2400" dirty="0" err="1"/>
              <a:t>emitovanja</a:t>
            </a:r>
            <a:r>
              <a:rPr lang="en-US" sz="2400" dirty="0"/>
              <a:t>), </a:t>
            </a:r>
            <a:r>
              <a:rPr lang="en-US" sz="2400" dirty="0" err="1"/>
              <a:t>kao</a:t>
            </a:r>
            <a:r>
              <a:rPr lang="en-US" sz="2400" dirty="0"/>
              <a:t> i </a:t>
            </a:r>
            <a:r>
              <a:rPr lang="en-US" sz="2400" dirty="0" err="1"/>
              <a:t>prisustvo</a:t>
            </a:r>
            <a:r>
              <a:rPr lang="en-US" sz="2400" dirty="0"/>
              <a:t> posada </a:t>
            </a:r>
            <a:r>
              <a:rPr lang="en-US" sz="2400" dirty="0" err="1"/>
              <a:t>režije</a:t>
            </a:r>
            <a:r>
              <a:rPr lang="en-US" sz="2400" dirty="0"/>
              <a:t> i </a:t>
            </a:r>
            <a:r>
              <a:rPr lang="en-US" sz="2400" dirty="0" err="1"/>
              <a:t>ekipe</a:t>
            </a:r>
            <a:r>
              <a:rPr lang="en-US" sz="2400" dirty="0"/>
              <a:t> </a:t>
            </a:r>
            <a:r>
              <a:rPr lang="en-US" sz="2400" dirty="0" err="1"/>
              <a:t>studija</a:t>
            </a:r>
            <a:endParaRPr lang="en-US" sz="2400" dirty="0"/>
          </a:p>
          <a:p>
            <a:pPr lvl="0" fontAlgn="base" hangingPunct="0"/>
            <a:endParaRPr lang="en-US" sz="2000" dirty="0"/>
          </a:p>
          <a:p>
            <a:pPr marL="444500" indent="0" algn="just">
              <a:buNone/>
            </a:pPr>
            <a:endParaRPr lang="en-US" sz="26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304801"/>
            <a:ext cx="3707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2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00201"/>
            <a:ext cx="11658600" cy="5181599"/>
          </a:xfrm>
        </p:spPr>
        <p:txBody>
          <a:bodyPr>
            <a:normAutofit/>
          </a:bodyPr>
          <a:lstStyle/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u saradnji sa sekretarom deska i urednikom informativnog programa pristupa izradi dnevnog plana ENG za naredni dan, usklađujući zahteve sa operativnim planom i raspoloživim kapacitetima (kamere i vozila)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po dolasku na noćnu smenu kontroliše prisustvo posade režije, proverava rad punktova (režije i studija, montaža, videoteke, grafičke stanice i satelitske režije)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pravi plan dovoza i odvoza saradnika za noćnu smenu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proverava i sprovodi plan razvoza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proverava radno naređenje asistenta realizacije za naredni dan (upoređuje ga sa standardima i napomenama za EPP koji se nalaze kod as. realizacije)</a:t>
            </a:r>
          </a:p>
          <a:p>
            <a:pPr lvl="0" fontAlgn="base" hangingPunct="0">
              <a:buClrTx/>
              <a:buFont typeface="Wingdings" pitchFamily="2" charset="2"/>
              <a:buChar char="§"/>
            </a:pPr>
            <a:endParaRPr lang="en-US" sz="1200" dirty="0"/>
          </a:p>
          <a:p>
            <a:pPr lvl="0" fontAlgn="base" hangingPunct="0">
              <a:buClrTx/>
              <a:buFont typeface="Wingdings" pitchFamily="2" charset="2"/>
              <a:buChar char="§"/>
            </a:pPr>
            <a:r>
              <a:rPr lang="hr-HR" sz="2400" dirty="0"/>
              <a:t>po završetku svoje smene pristupa izradi dnevnog izveštaja o radu</a:t>
            </a:r>
            <a:endParaRPr lang="en-US" sz="2400" dirty="0"/>
          </a:p>
          <a:p>
            <a:pPr marL="444500" indent="0" algn="just">
              <a:buNone/>
            </a:pPr>
            <a:endParaRPr lang="en-US" sz="26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" y="304801"/>
            <a:ext cx="3707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 u TV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54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9677400" cy="5334000"/>
          </a:xfrm>
        </p:spPr>
        <p:txBody>
          <a:bodyPr>
            <a:normAutofit/>
          </a:bodyPr>
          <a:lstStyle/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endParaRPr lang="sr-Latn-RS" sz="2400" dirty="0">
              <a:latin typeface="Corbel" pitchFamily="34" charset="0"/>
            </a:endParaRP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nedeljni plan rada režije i studija (“čaršav”)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master plan režije 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master plan montaža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nedeljni plan ENG ekipa, vozača i ekipe realizacije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obrazac - izmene i dopune</a:t>
            </a:r>
          </a:p>
          <a:p>
            <a:pPr lvl="0" fontAlgn="base" hangingPunct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vi-VN" sz="2400" dirty="0">
                <a:latin typeface="Corbel" pitchFamily="34" charset="0"/>
              </a:rPr>
              <a:t>programsku košuljicu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1" y="381001"/>
            <a:ext cx="5036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Radna fascikla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9" name="Picture 3" descr="C:\Users\Pixi\Desktop\PKPixi\AU NOVI NOVI\slicice za pp\files-log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2362200"/>
            <a:ext cx="31051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80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347</TotalTime>
  <Words>1073</Words>
  <Application>Microsoft Office PowerPoint</Application>
  <PresentationFormat>Widescreen</PresentationFormat>
  <Paragraphs>177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Corbel</vt:lpstr>
      <vt:lpstr>Wingdings</vt:lpstr>
      <vt:lpstr>Wingdings 2</vt:lpstr>
      <vt:lpstr>Wingdings 3</vt:lpstr>
      <vt:lpstr>1_Module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156</cp:revision>
  <dcterms:created xsi:type="dcterms:W3CDTF">2006-08-16T00:00:00Z</dcterms:created>
  <dcterms:modified xsi:type="dcterms:W3CDTF">2024-08-04T13:26:08Z</dcterms:modified>
</cp:coreProperties>
</file>