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0"/>
  </p:notesMasterIdLst>
  <p:sldIdLst>
    <p:sldId id="256" r:id="rId2"/>
    <p:sldId id="257" r:id="rId3"/>
    <p:sldId id="265" r:id="rId4"/>
    <p:sldId id="262" r:id="rId5"/>
    <p:sldId id="266" r:id="rId6"/>
    <p:sldId id="263" r:id="rId7"/>
    <p:sldId id="258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622" autoAdjust="0"/>
  </p:normalViewPr>
  <p:slideViewPr>
    <p:cSldViewPr>
      <p:cViewPr varScale="1">
        <p:scale>
          <a:sx n="100" d="100"/>
          <a:sy n="100" d="100"/>
        </p:scale>
        <p:origin x="114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04-Aug-24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90800" y="5592192"/>
            <a:ext cx="7086600" cy="533400"/>
          </a:xfrm>
        </p:spPr>
        <p:txBody>
          <a:bodyPr>
            <a:normAutofit/>
          </a:bodyPr>
          <a:lstStyle/>
          <a:p>
            <a:pPr algn="ctr"/>
            <a:r>
              <a:rPr lang="sr-Latn-RS" sz="2800" b="1" dirty="0">
                <a:solidFill>
                  <a:schemeClr val="tx1"/>
                </a:solidFill>
              </a:rPr>
              <a:t>PRODUCENT - umetnik i menadžer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99719" y="76200"/>
            <a:ext cx="9392561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341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600201"/>
            <a:ext cx="11430000" cy="5105400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sr-Latn-RS" sz="2400" b="1" dirty="0">
                <a:solidFill>
                  <a:srgbClr val="C00000"/>
                </a:solidFill>
              </a:rPr>
              <a:t>Glavni producent</a:t>
            </a:r>
          </a:p>
          <a:p>
            <a:pPr marL="901700" indent="-457200" algn="just">
              <a:buFont typeface="Arial" pitchFamily="34" charset="0"/>
              <a:buChar char="•"/>
            </a:pPr>
            <a:endParaRPr lang="sr-Latn-CS" sz="1400" dirty="0"/>
          </a:p>
          <a:p>
            <a:pPr marL="901700" indent="-457200" algn="just">
              <a:buClrTx/>
              <a:buFont typeface="Arial" pitchFamily="34" charset="0"/>
              <a:buChar char="•"/>
            </a:pPr>
            <a:r>
              <a:rPr lang="sr-Latn-CS" sz="2400" dirty="0"/>
              <a:t>planira, upravlja rizikom, organizuje i operativno reguliše procese     proizvodnje</a:t>
            </a:r>
          </a:p>
          <a:p>
            <a:pPr marL="787400" indent="-342900" algn="just">
              <a:buClrTx/>
              <a:buFont typeface="Arial" pitchFamily="34" charset="0"/>
              <a:buChar char="•"/>
            </a:pPr>
            <a:endParaRPr lang="sr-Latn-CS" sz="1200" dirty="0"/>
          </a:p>
          <a:p>
            <a:pPr marL="901700" indent="-457200" algn="just">
              <a:buClrTx/>
              <a:buFont typeface="Arial" pitchFamily="34" charset="0"/>
              <a:buChar char="•"/>
            </a:pPr>
            <a:r>
              <a:rPr lang="sr-Latn-CS" sz="2400" dirty="0"/>
              <a:t>koordinira rad izvršnih producenata</a:t>
            </a:r>
          </a:p>
          <a:p>
            <a:pPr marL="787400" indent="-342900" algn="just">
              <a:buClrTx/>
              <a:buFont typeface="Arial" pitchFamily="34" charset="0"/>
              <a:buChar char="•"/>
            </a:pPr>
            <a:endParaRPr lang="sr-Latn-CS" sz="1200" dirty="0"/>
          </a:p>
          <a:p>
            <a:pPr marL="901700" indent="-457200" algn="just">
              <a:buClrTx/>
              <a:buFont typeface="Arial" pitchFamily="34" charset="0"/>
              <a:buChar char="•"/>
            </a:pPr>
            <a:r>
              <a:rPr lang="sr-Latn-CS" sz="2400" dirty="0"/>
              <a:t>odgovoran je za proizvodnju programskih projekata</a:t>
            </a:r>
          </a:p>
          <a:p>
            <a:pPr marL="787400" indent="-342900" algn="just">
              <a:buClrTx/>
              <a:buFont typeface="Arial" pitchFamily="34" charset="0"/>
              <a:buChar char="•"/>
            </a:pPr>
            <a:endParaRPr lang="sr-Latn-CS" sz="1200" dirty="0"/>
          </a:p>
          <a:p>
            <a:pPr marL="901700" indent="-457200" algn="just">
              <a:buClrTx/>
              <a:buFont typeface="Arial" pitchFamily="34" charset="0"/>
              <a:buChar char="•"/>
            </a:pPr>
            <a:r>
              <a:rPr lang="sr-Latn-CS" sz="2400" dirty="0"/>
              <a:t>prati i verifikuje izradu analiza, studija i elaborata predizvodljivosti, izvodljivosti, operativnih planova i budžeta izvršne produkcije za svaki projekat</a:t>
            </a:r>
          </a:p>
          <a:p>
            <a:pPr marL="787400" indent="-342900" algn="just">
              <a:buClrTx/>
              <a:buFont typeface="Arial" pitchFamily="34" charset="0"/>
              <a:buChar char="•"/>
            </a:pPr>
            <a:endParaRPr lang="sr-Latn-CS" sz="1200" dirty="0"/>
          </a:p>
          <a:p>
            <a:pPr marL="901700" indent="-457200" algn="just">
              <a:buClrTx/>
              <a:buFont typeface="Arial" pitchFamily="34" charset="0"/>
              <a:buChar char="•"/>
            </a:pPr>
            <a:r>
              <a:rPr lang="sr-Latn-CS" sz="2400" dirty="0"/>
              <a:t>prati i reguliše planiranje dinamike angažovanja, usmeravanja i trošenja resursa</a:t>
            </a:r>
          </a:p>
          <a:p>
            <a:pPr marL="787400" indent="-342900" algn="just">
              <a:buClrTx/>
              <a:buFont typeface="Arial" pitchFamily="34" charset="0"/>
              <a:buChar char="•"/>
            </a:pPr>
            <a:endParaRPr lang="sr-Latn-CS" sz="1200" dirty="0"/>
          </a:p>
          <a:p>
            <a:pPr marL="901700" indent="-457200" algn="just">
              <a:buClrTx/>
              <a:buFont typeface="Arial" pitchFamily="34" charset="0"/>
              <a:buChar char="•"/>
            </a:pPr>
            <a:r>
              <a:rPr lang="sr-Latn-CS" sz="2400" dirty="0"/>
              <a:t>analizira izveštaje o proizvodnji i daje rešenja</a:t>
            </a:r>
          </a:p>
          <a:p>
            <a:pPr marL="444500" indent="0" algn="just">
              <a:buNone/>
            </a:pPr>
            <a:endParaRPr lang="sr-Latn-CS" sz="2900" dirty="0"/>
          </a:p>
          <a:p>
            <a:pPr marL="444500" indent="0" algn="just">
              <a:buNone/>
            </a:pPr>
            <a:endParaRPr lang="en-US" sz="2600" dirty="0"/>
          </a:p>
          <a:p>
            <a:endParaRPr lang="en-US" dirty="0"/>
          </a:p>
          <a:p>
            <a:pPr marL="118872" indent="0">
              <a:buNone/>
            </a:pPr>
            <a:endParaRPr lang="sr-Latn-RS" dirty="0"/>
          </a:p>
          <a:p>
            <a:pPr marL="118872" indent="0">
              <a:buNone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52400" y="332654"/>
            <a:ext cx="37822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  <a:ea typeface="+mj-ea"/>
                <a:cs typeface="+mj-cs"/>
              </a:rPr>
              <a:t>Pozicije 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373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524001"/>
            <a:ext cx="11506200" cy="5181600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sr-Latn-RS" sz="2400" b="1" dirty="0">
                <a:solidFill>
                  <a:srgbClr val="C00000"/>
                </a:solidFill>
              </a:rPr>
              <a:t>Izvršni producent</a:t>
            </a:r>
          </a:p>
          <a:p>
            <a:pPr marL="118872" indent="0">
              <a:buClrTx/>
              <a:buNone/>
            </a:pPr>
            <a:endParaRPr lang="sr-Latn-RS" sz="1400" b="1" dirty="0"/>
          </a:p>
          <a:p>
            <a:pPr marL="901700" indent="-457200" algn="just">
              <a:buClrTx/>
              <a:buFont typeface="Arial" pitchFamily="34" charset="0"/>
              <a:buChar char="•"/>
            </a:pPr>
            <a:r>
              <a:rPr lang="sr-Latn-CS" sz="2400" dirty="0"/>
              <a:t>izrađuje/odobrava plan proizvodnje programa (projekta/projekata) uz koordinaciju sa glavnim producentom</a:t>
            </a:r>
          </a:p>
          <a:p>
            <a:pPr marL="787400" indent="-342900" algn="just">
              <a:buClrTx/>
              <a:buFont typeface="Arial" pitchFamily="34" charset="0"/>
              <a:buChar char="•"/>
            </a:pPr>
            <a:endParaRPr lang="sr-Latn-CS" sz="1200" dirty="0"/>
          </a:p>
          <a:p>
            <a:pPr marL="901700" indent="-457200" algn="just">
              <a:buClrTx/>
              <a:buFont typeface="Arial" pitchFamily="34" charset="0"/>
              <a:buChar char="•"/>
            </a:pPr>
            <a:r>
              <a:rPr lang="sr-Latn-CS" sz="2400" dirty="0"/>
              <a:t>odgovoran je za: budžet projekta, sprovođenje tehničkih standarda i rokove proizvodnje</a:t>
            </a:r>
          </a:p>
          <a:p>
            <a:pPr marL="787400" indent="-342900" algn="just">
              <a:buClrTx/>
              <a:buFont typeface="Arial" pitchFamily="34" charset="0"/>
              <a:buChar char="•"/>
            </a:pPr>
            <a:endParaRPr lang="sr-Latn-CS" sz="1200" dirty="0"/>
          </a:p>
          <a:p>
            <a:pPr marL="901700" indent="-457200" algn="just">
              <a:buClrTx/>
              <a:buFont typeface="Arial" pitchFamily="34" charset="0"/>
              <a:buChar char="•"/>
            </a:pPr>
            <a:r>
              <a:rPr lang="sr-Latn-CS" sz="2400" dirty="0"/>
              <a:t>izrađuje periodične planove proizvodnje programa na osnovu usvojenih ideja, sinopsisa, scenarija i stručnih tekstova za korpus projekata/projekat</a:t>
            </a:r>
          </a:p>
          <a:p>
            <a:pPr marL="787400" indent="-342900" algn="just">
              <a:buClrTx/>
              <a:buFont typeface="Arial" pitchFamily="34" charset="0"/>
              <a:buChar char="•"/>
            </a:pPr>
            <a:endParaRPr lang="sr-Latn-CS" sz="1200" dirty="0"/>
          </a:p>
          <a:p>
            <a:pPr marL="901700" indent="-457200" algn="just">
              <a:buClrTx/>
              <a:buFont typeface="Arial" pitchFamily="34" charset="0"/>
              <a:buChar char="•"/>
            </a:pPr>
            <a:r>
              <a:rPr lang="sr-Latn-CS" sz="2400" dirty="0"/>
              <a:t>izrađuje izveštaje o izvršenoj proizvodnji projekta</a:t>
            </a:r>
          </a:p>
          <a:p>
            <a:pPr marL="787400" indent="-342900" algn="just">
              <a:buClrTx/>
              <a:buFont typeface="Arial" pitchFamily="34" charset="0"/>
              <a:buChar char="•"/>
            </a:pPr>
            <a:endParaRPr lang="sr-Latn-CS" sz="1200" dirty="0"/>
          </a:p>
          <a:p>
            <a:pPr marL="901700" indent="-457200" algn="just">
              <a:buClrTx/>
              <a:buFont typeface="Arial" pitchFamily="34" charset="0"/>
              <a:buChar char="•"/>
            </a:pPr>
            <a:r>
              <a:rPr lang="sr-Latn-CS" sz="2400" dirty="0"/>
              <a:t>po potrebi obezbeđuje eksterne prihode za projekte (donatori, sponzori... )</a:t>
            </a:r>
            <a:endParaRPr lang="en-US" sz="2400" dirty="0"/>
          </a:p>
          <a:p>
            <a:endParaRPr lang="en-US" dirty="0"/>
          </a:p>
          <a:p>
            <a:pPr marL="118872" indent="0">
              <a:buNone/>
            </a:pPr>
            <a:endParaRPr lang="sr-Latn-RS" dirty="0"/>
          </a:p>
          <a:p>
            <a:pPr marL="118872" indent="0">
              <a:buNone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52400" y="304801"/>
            <a:ext cx="37822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  <a:ea typeface="+mj-ea"/>
                <a:cs typeface="+mj-cs"/>
              </a:rPr>
              <a:t>Pozicije 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460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600201"/>
            <a:ext cx="10668000" cy="5105399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sr-Latn-RS" sz="2400" b="1" dirty="0">
                <a:solidFill>
                  <a:srgbClr val="C00000"/>
                </a:solidFill>
              </a:rPr>
              <a:t>Producent</a:t>
            </a:r>
          </a:p>
          <a:p>
            <a:pPr marL="730250" indent="-285750" algn="just">
              <a:buFont typeface="Arial" pitchFamily="34" charset="0"/>
              <a:buChar char="•"/>
            </a:pPr>
            <a:endParaRPr lang="sr-Latn-RS" sz="1400" dirty="0">
              <a:latin typeface="Corbel" pitchFamily="34" charset="0"/>
            </a:endParaRPr>
          </a:p>
          <a:p>
            <a:pPr marL="787400" indent="-342900" algn="just">
              <a:buClrTx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o</a:t>
            </a:r>
            <a:r>
              <a:rPr lang="vi-VN" sz="2400" dirty="0">
                <a:latin typeface="Corbel" pitchFamily="34" charset="0"/>
              </a:rPr>
              <a:t>rganizuje i finansijski vodi proizvodnju i finalizaciju korpusa</a:t>
            </a:r>
            <a:r>
              <a:rPr lang="sr-Latn-RS" sz="2400" dirty="0">
                <a:latin typeface="Corbel" pitchFamily="34" charset="0"/>
              </a:rPr>
              <a:t> </a:t>
            </a:r>
            <a:r>
              <a:rPr lang="vi-VN" sz="2400" dirty="0">
                <a:latin typeface="Corbel" pitchFamily="34" charset="0"/>
              </a:rPr>
              <a:t>/</a:t>
            </a:r>
            <a:r>
              <a:rPr lang="sr-Latn-RS" sz="2400" dirty="0">
                <a:latin typeface="Corbel" pitchFamily="34" charset="0"/>
              </a:rPr>
              <a:t> </a:t>
            </a:r>
            <a:r>
              <a:rPr lang="vi-VN" sz="2400" dirty="0">
                <a:latin typeface="Corbel" pitchFamily="34" charset="0"/>
              </a:rPr>
              <a:t>pojedinačnih emisija</a:t>
            </a:r>
            <a:r>
              <a:rPr lang="sr-Latn-RS" sz="2400" dirty="0">
                <a:latin typeface="Corbel" pitchFamily="34" charset="0"/>
              </a:rPr>
              <a:t> </a:t>
            </a:r>
            <a:r>
              <a:rPr lang="vi-VN" sz="2400" dirty="0">
                <a:latin typeface="Corbel" pitchFamily="34" charset="0"/>
              </a:rPr>
              <a:t>/</a:t>
            </a:r>
            <a:r>
              <a:rPr lang="sr-Latn-RS" sz="2400" dirty="0">
                <a:latin typeface="Corbel" pitchFamily="34" charset="0"/>
              </a:rPr>
              <a:t> </a:t>
            </a:r>
            <a:r>
              <a:rPr lang="vi-VN" sz="2400" dirty="0">
                <a:latin typeface="Corbel" pitchFamily="34" charset="0"/>
              </a:rPr>
              <a:t>projekata</a:t>
            </a:r>
            <a:endParaRPr lang="sr-Latn-RS" sz="2400" dirty="0">
              <a:latin typeface="Corbel" pitchFamily="34" charset="0"/>
            </a:endParaRPr>
          </a:p>
          <a:p>
            <a:pPr marL="787400" indent="-342900" algn="just">
              <a:buClrTx/>
              <a:buFont typeface="Arial" pitchFamily="34" charset="0"/>
              <a:buChar char="•"/>
            </a:pPr>
            <a:endParaRPr lang="sr-Latn-RS" sz="1200" dirty="0">
              <a:latin typeface="Corbel" pitchFamily="34" charset="0"/>
            </a:endParaRPr>
          </a:p>
          <a:p>
            <a:pPr marL="787400" indent="-342900" algn="just">
              <a:buClrTx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 </a:t>
            </a:r>
            <a:r>
              <a:rPr lang="sr-Latn-RS" sz="2400" dirty="0">
                <a:latin typeface="Corbel" pitchFamily="34" charset="0"/>
              </a:rPr>
              <a:t>s</a:t>
            </a:r>
            <a:r>
              <a:rPr lang="vi-VN" sz="2400" dirty="0">
                <a:latin typeface="Corbel" pitchFamily="34" charset="0"/>
              </a:rPr>
              <a:t>arađuje sa autorom/urednikom emisije</a:t>
            </a:r>
            <a:endParaRPr lang="sr-Latn-RS" sz="2400" dirty="0">
              <a:latin typeface="Corbel" pitchFamily="34" charset="0"/>
            </a:endParaRPr>
          </a:p>
          <a:p>
            <a:pPr marL="730250" indent="-285750" algn="just">
              <a:buClrTx/>
              <a:buFont typeface="Arial" pitchFamily="34" charset="0"/>
              <a:buChar char="•"/>
            </a:pPr>
            <a:endParaRPr lang="sr-Latn-RS" sz="1200" dirty="0">
              <a:latin typeface="Corbel" pitchFamily="34" charset="0"/>
            </a:endParaRPr>
          </a:p>
          <a:p>
            <a:pPr marL="787400" indent="-342900" algn="just">
              <a:buClrTx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 </a:t>
            </a:r>
            <a:r>
              <a:rPr lang="sr-Latn-RS" sz="2400" dirty="0">
                <a:latin typeface="Corbel" pitchFamily="34" charset="0"/>
              </a:rPr>
              <a:t>n</a:t>
            </a:r>
            <a:r>
              <a:rPr lang="vi-VN" sz="2400" dirty="0">
                <a:latin typeface="Corbel" pitchFamily="34" charset="0"/>
              </a:rPr>
              <a:t>a osnovu utvrđene rediteljske koncepcije vodi realizaciju projekta</a:t>
            </a:r>
            <a:endParaRPr lang="sr-Latn-RS" sz="2400" dirty="0">
              <a:latin typeface="Corbel" pitchFamily="34" charset="0"/>
            </a:endParaRPr>
          </a:p>
          <a:p>
            <a:pPr marL="730250" indent="-285750" algn="just">
              <a:buClrTx/>
              <a:buFont typeface="Arial" pitchFamily="34" charset="0"/>
              <a:buChar char="•"/>
            </a:pPr>
            <a:endParaRPr lang="sr-Latn-RS" sz="1200" dirty="0">
              <a:latin typeface="Corbel" pitchFamily="34" charset="0"/>
            </a:endParaRPr>
          </a:p>
          <a:p>
            <a:pPr marL="787400" indent="-342900" algn="just">
              <a:buClrTx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 </a:t>
            </a:r>
            <a:r>
              <a:rPr lang="sr-Latn-RS" sz="2400" dirty="0">
                <a:latin typeface="Corbel" pitchFamily="34" charset="0"/>
              </a:rPr>
              <a:t>u</a:t>
            </a:r>
            <a:r>
              <a:rPr lang="vi-VN" sz="2400" dirty="0">
                <a:latin typeface="Corbel" pitchFamily="34" charset="0"/>
              </a:rPr>
              <a:t>tvrđuje tehnološki proces</a:t>
            </a:r>
            <a:endParaRPr lang="sr-Latn-RS" sz="2400" dirty="0">
              <a:latin typeface="Corbel" pitchFamily="34" charset="0"/>
            </a:endParaRPr>
          </a:p>
          <a:p>
            <a:pPr marL="730250" indent="-285750" algn="just">
              <a:buClrTx/>
              <a:buFont typeface="Arial" pitchFamily="34" charset="0"/>
              <a:buChar char="•"/>
            </a:pPr>
            <a:endParaRPr lang="sr-Latn-RS" sz="1200" dirty="0">
              <a:latin typeface="Corbel" pitchFamily="34" charset="0"/>
            </a:endParaRPr>
          </a:p>
          <a:p>
            <a:pPr marL="787400" indent="-342900" algn="just">
              <a:buClrTx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 </a:t>
            </a:r>
            <a:r>
              <a:rPr lang="sr-Latn-RS" sz="2400" dirty="0">
                <a:latin typeface="Corbel" pitchFamily="34" charset="0"/>
              </a:rPr>
              <a:t>i</a:t>
            </a:r>
            <a:r>
              <a:rPr lang="vi-VN" sz="2400" dirty="0">
                <a:latin typeface="Corbel" pitchFamily="34" charset="0"/>
              </a:rPr>
              <a:t>zrađuje predkalkulaciju</a:t>
            </a:r>
            <a:endParaRPr lang="sr-Latn-RS" sz="2400" dirty="0">
              <a:latin typeface="Corbel" pitchFamily="34" charset="0"/>
            </a:endParaRPr>
          </a:p>
          <a:p>
            <a:pPr marL="444500" indent="0" algn="just">
              <a:buNone/>
            </a:pPr>
            <a:endParaRPr lang="sr-Latn-RS" sz="1800" dirty="0">
              <a:latin typeface="Corbel" pitchFamily="34" charset="0"/>
            </a:endParaRPr>
          </a:p>
          <a:p>
            <a:pPr marL="444500" indent="0" algn="just">
              <a:buNone/>
            </a:pPr>
            <a:endParaRPr lang="sr-Latn-RS" sz="1800" dirty="0">
              <a:latin typeface="Corbel" pitchFamily="34" charset="0"/>
            </a:endParaRPr>
          </a:p>
          <a:p>
            <a:pPr marL="730250" indent="-285750" algn="just">
              <a:buFont typeface="Arial" pitchFamily="34" charset="0"/>
              <a:buChar char="•"/>
            </a:pPr>
            <a:endParaRPr lang="sr-Latn-RS" sz="1800" dirty="0">
              <a:latin typeface="Corbel" pitchFamily="34" charset="0"/>
            </a:endParaRPr>
          </a:p>
          <a:p>
            <a:pPr marL="730250" indent="-285750" algn="just">
              <a:buFont typeface="Arial" pitchFamily="34" charset="0"/>
              <a:buChar char="•"/>
            </a:pPr>
            <a:endParaRPr lang="sr-Latn-RS" sz="1800" dirty="0">
              <a:latin typeface="Corbel" pitchFamily="34" charset="0"/>
            </a:endParaRPr>
          </a:p>
          <a:p>
            <a:pPr marL="444500" indent="0" algn="just">
              <a:buNone/>
            </a:pPr>
            <a:endParaRPr lang="sr-Latn-RS" sz="3600" dirty="0">
              <a:latin typeface="Corbel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9000" y="4495800"/>
            <a:ext cx="3733800" cy="2130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152400" y="304801"/>
            <a:ext cx="37822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  <a:ea typeface="+mj-ea"/>
                <a:cs typeface="+mj-cs"/>
              </a:rPr>
              <a:t>Pozicije 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481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600201"/>
            <a:ext cx="12039600" cy="5105400"/>
          </a:xfrm>
        </p:spPr>
        <p:txBody>
          <a:bodyPr>
            <a:normAutofit/>
          </a:bodyPr>
          <a:lstStyle/>
          <a:p>
            <a:pPr marL="787400" indent="-342900" algn="just">
              <a:buClrTx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dobija programske projekte od programskog sektora</a:t>
            </a:r>
          </a:p>
          <a:p>
            <a:pPr marL="730250" indent="-285750" algn="just">
              <a:buClrTx/>
              <a:buFont typeface="Arial" pitchFamily="34" charset="0"/>
              <a:buChar char="•"/>
            </a:pPr>
            <a:endParaRPr lang="sr-Latn-RS" sz="1200" dirty="0">
              <a:latin typeface="Corbel" pitchFamily="34" charset="0"/>
            </a:endParaRPr>
          </a:p>
          <a:p>
            <a:pPr marL="787400" indent="-342900" algn="just">
              <a:buClrTx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analizira i pristupa razradi sa aspekta produkcije</a:t>
            </a:r>
          </a:p>
          <a:p>
            <a:pPr marL="730250" indent="-285750" algn="just">
              <a:buClrTx/>
              <a:buFont typeface="Arial" pitchFamily="34" charset="0"/>
              <a:buChar char="•"/>
            </a:pPr>
            <a:endParaRPr lang="sr-Latn-RS" sz="1200" dirty="0">
              <a:latin typeface="Corbel" pitchFamily="34" charset="0"/>
            </a:endParaRPr>
          </a:p>
          <a:p>
            <a:pPr marL="787400" indent="-342900" algn="just">
              <a:buClrTx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na osnovu uredničke eksplikacije i rediteljske koncepcije usmerava realizaciju u smeru moguće izvodljivosti a u skladu sa operativno-tehničkim mogućnostima</a:t>
            </a:r>
          </a:p>
          <a:p>
            <a:pPr marL="730250" indent="-285750" algn="just">
              <a:buClrTx/>
              <a:buFont typeface="Arial" pitchFamily="34" charset="0"/>
              <a:buChar char="•"/>
            </a:pPr>
            <a:endParaRPr lang="sr-Latn-RS" sz="1200" dirty="0">
              <a:latin typeface="Corbel" pitchFamily="34" charset="0"/>
            </a:endParaRPr>
          </a:p>
          <a:p>
            <a:pPr marL="787400" indent="-342900" algn="just">
              <a:buClrTx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koordinira rad svih sektora zaduženih za realizaciju</a:t>
            </a:r>
            <a:endParaRPr lang="sr-Latn-RS" sz="2400" dirty="0">
              <a:latin typeface="Corbel" pitchFamily="34" charset="0"/>
            </a:endParaRPr>
          </a:p>
          <a:p>
            <a:pPr marL="730250" indent="-285750" algn="just">
              <a:buClrTx/>
              <a:buFont typeface="Arial" pitchFamily="34" charset="0"/>
              <a:buChar char="•"/>
            </a:pPr>
            <a:endParaRPr lang="vi-VN" sz="1200" dirty="0">
              <a:latin typeface="Corbel" pitchFamily="34" charset="0"/>
            </a:endParaRPr>
          </a:p>
          <a:p>
            <a:pPr marL="787400" indent="-342900" algn="just">
              <a:buClrTx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na osnovu utvrđenog načina realizacije pristupa planiranju i obezbeđivanju tehničkih kapaciteta</a:t>
            </a:r>
            <a:endParaRPr lang="sr-Latn-RS" sz="2400" dirty="0">
              <a:latin typeface="Corbel" pitchFamily="34" charset="0"/>
            </a:endParaRPr>
          </a:p>
          <a:p>
            <a:pPr marL="730250" indent="-285750" algn="just">
              <a:buClrTx/>
              <a:buFont typeface="Arial" pitchFamily="34" charset="0"/>
              <a:buChar char="•"/>
            </a:pPr>
            <a:endParaRPr lang="vi-VN" sz="1200" dirty="0">
              <a:latin typeface="Corbel" pitchFamily="34" charset="0"/>
            </a:endParaRPr>
          </a:p>
          <a:p>
            <a:pPr marL="787400" indent="-342900" algn="just">
              <a:buClrTx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planira i obezbeđuje preko rukovodilaca ostalih sektora i planskog odel</a:t>
            </a:r>
            <a:r>
              <a:rPr lang="sr-Latn-RS" sz="2400" dirty="0">
                <a:latin typeface="Corbel" pitchFamily="34" charset="0"/>
              </a:rPr>
              <a:t>j</a:t>
            </a:r>
            <a:r>
              <a:rPr lang="vi-VN" sz="2400" dirty="0">
                <a:latin typeface="Corbel" pitchFamily="34" charset="0"/>
              </a:rPr>
              <a:t>enja ekipu realizacije</a:t>
            </a:r>
            <a:endParaRPr lang="sr-Latn-RS" sz="2400" dirty="0">
              <a:latin typeface="Corbel" pitchFamily="34" charset="0"/>
            </a:endParaRPr>
          </a:p>
          <a:p>
            <a:pPr marL="730250" indent="-285750" algn="just">
              <a:buClrTx/>
              <a:buFont typeface="Arial" pitchFamily="34" charset="0"/>
              <a:buChar char="•"/>
            </a:pPr>
            <a:endParaRPr lang="vi-VN" sz="1200" dirty="0">
              <a:latin typeface="Corbel" pitchFamily="34" charset="0"/>
            </a:endParaRPr>
          </a:p>
          <a:p>
            <a:pPr marL="787400" indent="-342900" algn="just">
              <a:buClrTx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sprovodi utvrđenu dinamiku i termine realizacije</a:t>
            </a:r>
            <a:endParaRPr lang="sr-Latn-RS" sz="2400" dirty="0">
              <a:latin typeface="Corbel" pitchFamily="34" charset="0"/>
            </a:endParaRPr>
          </a:p>
          <a:p>
            <a:pPr marL="730250" indent="-285750" algn="just">
              <a:buFont typeface="Arial" pitchFamily="34" charset="0"/>
              <a:buChar char="•"/>
            </a:pPr>
            <a:endParaRPr lang="sr-Latn-RS" sz="1800" dirty="0">
              <a:latin typeface="Corbel" pitchFamily="34" charset="0"/>
            </a:endParaRPr>
          </a:p>
          <a:p>
            <a:pPr marL="444500" indent="0" algn="just">
              <a:buNone/>
            </a:pPr>
            <a:endParaRPr lang="sr-Latn-RS" sz="3600" dirty="0">
              <a:latin typeface="Corbe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6200" y="304801"/>
            <a:ext cx="38584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  <a:ea typeface="+mj-ea"/>
                <a:cs typeface="+mj-cs"/>
              </a:rPr>
              <a:t>Pozicije 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8861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600201"/>
            <a:ext cx="11506200" cy="5181599"/>
          </a:xfrm>
        </p:spPr>
        <p:txBody>
          <a:bodyPr>
            <a:normAutofit/>
          </a:bodyPr>
          <a:lstStyle/>
          <a:p>
            <a:pPr marL="787400" indent="-342900" algn="just">
              <a:buClrTx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priprema sve potrebne dopise i kontakte sa trećim licima</a:t>
            </a:r>
            <a:endParaRPr lang="sr-Latn-RS" sz="2400" dirty="0">
              <a:latin typeface="Corbel" pitchFamily="34" charset="0"/>
            </a:endParaRPr>
          </a:p>
          <a:p>
            <a:pPr marL="730250" indent="-285750" algn="just">
              <a:buClrTx/>
              <a:buFont typeface="Arial" pitchFamily="34" charset="0"/>
              <a:buChar char="•"/>
            </a:pPr>
            <a:endParaRPr lang="vi-VN" sz="1800" dirty="0">
              <a:latin typeface="Corbel" pitchFamily="34" charset="0"/>
            </a:endParaRPr>
          </a:p>
          <a:p>
            <a:pPr marL="787400" indent="-342900" algn="just">
              <a:buClrTx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pristupa </a:t>
            </a:r>
            <a:r>
              <a:rPr lang="vi-VN" sz="2400" dirty="0">
                <a:latin typeface="Corbel" pitchFamily="34" charset="0"/>
              </a:rPr>
              <a:t>izrad</a:t>
            </a:r>
            <a:r>
              <a:rPr lang="sr-Latn-RS" sz="2400" dirty="0">
                <a:latin typeface="Corbel" pitchFamily="34" charset="0"/>
              </a:rPr>
              <a:t>i</a:t>
            </a:r>
            <a:r>
              <a:rPr lang="vi-VN" sz="2400" dirty="0">
                <a:latin typeface="Corbel" pitchFamily="34" charset="0"/>
              </a:rPr>
              <a:t> predkalkulacije</a:t>
            </a:r>
            <a:r>
              <a:rPr lang="sr-Latn-RS" sz="2400" dirty="0">
                <a:latin typeface="Corbel" pitchFamily="34" charset="0"/>
              </a:rPr>
              <a:t> i kalkulacije</a:t>
            </a:r>
            <a:r>
              <a:rPr lang="vi-VN" sz="2400" dirty="0">
                <a:latin typeface="Corbel" pitchFamily="34" charset="0"/>
              </a:rPr>
              <a:t> troškova</a:t>
            </a:r>
            <a:endParaRPr lang="sr-Latn-RS" sz="2400" dirty="0">
              <a:latin typeface="Corbel" pitchFamily="34" charset="0"/>
            </a:endParaRPr>
          </a:p>
          <a:p>
            <a:pPr marL="730250" indent="-285750" algn="just">
              <a:buClrTx/>
              <a:buFont typeface="Arial" pitchFamily="34" charset="0"/>
              <a:buChar char="•"/>
            </a:pPr>
            <a:endParaRPr lang="vi-VN" sz="1800" dirty="0">
              <a:latin typeface="Corbel" pitchFamily="34" charset="0"/>
            </a:endParaRPr>
          </a:p>
          <a:p>
            <a:pPr marL="787400" indent="-342900" algn="just">
              <a:buClrTx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obavlja sve potrebne operativno – tehničke pripreme</a:t>
            </a:r>
            <a:endParaRPr lang="sr-Latn-RS" sz="2400" dirty="0">
              <a:latin typeface="Corbel" pitchFamily="34" charset="0"/>
            </a:endParaRPr>
          </a:p>
          <a:p>
            <a:pPr marL="730250" indent="-285750" algn="just">
              <a:buClrTx/>
              <a:buFont typeface="Arial" pitchFamily="34" charset="0"/>
              <a:buChar char="•"/>
            </a:pPr>
            <a:endParaRPr lang="vi-VN" sz="1800" dirty="0">
              <a:latin typeface="Corbel" pitchFamily="34" charset="0"/>
            </a:endParaRPr>
          </a:p>
          <a:p>
            <a:pPr marL="787400" indent="-342900" algn="just">
              <a:buClrTx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određuje precizan operativni plan tehnoloških postupaka realizacije</a:t>
            </a:r>
            <a:endParaRPr lang="sr-Latn-RS" sz="2400" dirty="0">
              <a:latin typeface="Corbel" pitchFamily="34" charset="0"/>
            </a:endParaRPr>
          </a:p>
          <a:p>
            <a:pPr marL="730250" indent="-285750" algn="just">
              <a:buClrTx/>
              <a:buFont typeface="Arial" pitchFamily="34" charset="0"/>
              <a:buChar char="•"/>
            </a:pPr>
            <a:endParaRPr lang="vi-VN" sz="1800" dirty="0">
              <a:latin typeface="Corbel" pitchFamily="34" charset="0"/>
            </a:endParaRPr>
          </a:p>
          <a:p>
            <a:pPr marL="787400" indent="-342900" algn="just">
              <a:buClrTx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neposredno kontroliše samu realizaciju</a:t>
            </a:r>
            <a:endParaRPr lang="sr-Latn-RS" sz="2400" dirty="0">
              <a:latin typeface="Corbel" pitchFamily="34" charset="0"/>
            </a:endParaRPr>
          </a:p>
          <a:p>
            <a:pPr marL="730250" indent="-285750" algn="just">
              <a:buClrTx/>
              <a:buFont typeface="Arial" pitchFamily="34" charset="0"/>
              <a:buChar char="•"/>
            </a:pPr>
            <a:endParaRPr lang="vi-VN" sz="1800" dirty="0">
              <a:latin typeface="Corbel" pitchFamily="34" charset="0"/>
            </a:endParaRPr>
          </a:p>
          <a:p>
            <a:pPr marL="787400" indent="-342900" algn="just">
              <a:buClrTx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po obavljenoj realizaciji obezbeđuje i nadgleda finalizaciju</a:t>
            </a:r>
          </a:p>
          <a:p>
            <a:pPr marL="730250" indent="-285750" algn="just">
              <a:buClrTx/>
              <a:buFont typeface="Arial" pitchFamily="34" charset="0"/>
              <a:buChar char="•"/>
            </a:pPr>
            <a:endParaRPr lang="sr-Latn-RS" sz="1800" dirty="0">
              <a:latin typeface="Corbel" pitchFamily="34" charset="0"/>
            </a:endParaRPr>
          </a:p>
          <a:p>
            <a:pPr marL="787400" indent="-342900" algn="just">
              <a:buClrTx/>
              <a:buFont typeface="Arial" pitchFamily="34" charset="0"/>
              <a:buChar char="•"/>
            </a:pPr>
            <a:r>
              <a:rPr lang="hr-HR" sz="2400" dirty="0"/>
              <a:t>pored dobijenih programskih projekata za koje obezbeđuje realizaciju, producent se bavi i osmišljavanjem i obezbeđivanjem programskih projekata</a:t>
            </a:r>
            <a:endParaRPr lang="sr-Latn-RS" sz="2400" dirty="0"/>
          </a:p>
          <a:p>
            <a:pPr marL="730250" indent="-285750" algn="just">
              <a:buFont typeface="Arial" pitchFamily="34" charset="0"/>
              <a:buChar char="•"/>
            </a:pPr>
            <a:endParaRPr lang="sr-Latn-RS" sz="1800" dirty="0">
              <a:latin typeface="Corbel" pitchFamily="34" charset="0"/>
            </a:endParaRPr>
          </a:p>
          <a:p>
            <a:pPr marL="444500" indent="0" algn="just">
              <a:buNone/>
            </a:pPr>
            <a:endParaRPr lang="sr-Latn-RS" sz="3600" dirty="0">
              <a:latin typeface="Corbe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6200" y="304801"/>
            <a:ext cx="38584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  <a:ea typeface="+mj-ea"/>
                <a:cs typeface="+mj-cs"/>
              </a:rPr>
              <a:t>Pozicije 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175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4300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Saradnici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775192"/>
            <a:ext cx="10363200" cy="4625609"/>
          </a:xfrm>
        </p:spPr>
        <p:txBody>
          <a:bodyPr/>
          <a:lstStyle/>
          <a:p>
            <a:pPr marL="118872" indent="0">
              <a:buNone/>
            </a:pPr>
            <a:endParaRPr lang="en-US" dirty="0"/>
          </a:p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/>
              <a:t>Glavni organizator</a:t>
            </a:r>
            <a:endParaRPr lang="en-US" sz="2400" dirty="0"/>
          </a:p>
          <a:p>
            <a:pPr marL="576072" lvl="1" indent="-4572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hr-HR" sz="2400" dirty="0"/>
          </a:p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/>
              <a:t>Organizator</a:t>
            </a:r>
            <a:endParaRPr lang="en-US" sz="2400" dirty="0"/>
          </a:p>
          <a:p>
            <a:pPr marL="576072" lvl="1" indent="-4572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hr-HR" sz="2400" dirty="0"/>
          </a:p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sz="2400" dirty="0"/>
              <a:t>Sekretar produkcije</a:t>
            </a:r>
            <a:endParaRPr lang="en-US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8800" y="2057400"/>
            <a:ext cx="3810000" cy="2379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9956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PRODUCENT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4600" y="1600200"/>
            <a:ext cx="7046516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0772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430</TotalTime>
  <Words>323</Words>
  <Application>Microsoft Office PowerPoint</Application>
  <PresentationFormat>Widescreen</PresentationFormat>
  <Paragraphs>83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Saradnici</vt:lpstr>
      <vt:lpstr>PRODUCENT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116</cp:revision>
  <dcterms:created xsi:type="dcterms:W3CDTF">2006-08-16T00:00:00Z</dcterms:created>
  <dcterms:modified xsi:type="dcterms:W3CDTF">2024-08-04T13:22:01Z</dcterms:modified>
</cp:coreProperties>
</file>