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3"/>
  </p:notesMasterIdLst>
  <p:sldIdLst>
    <p:sldId id="256" r:id="rId2"/>
    <p:sldId id="271" r:id="rId3"/>
    <p:sldId id="404" r:id="rId4"/>
    <p:sldId id="461" r:id="rId5"/>
    <p:sldId id="463" r:id="rId6"/>
    <p:sldId id="457" r:id="rId7"/>
    <p:sldId id="460" r:id="rId8"/>
    <p:sldId id="439" r:id="rId9"/>
    <p:sldId id="453" r:id="rId10"/>
    <p:sldId id="440" r:id="rId11"/>
    <p:sldId id="441" r:id="rId12"/>
    <p:sldId id="442" r:id="rId13"/>
    <p:sldId id="450" r:id="rId14"/>
    <p:sldId id="447" r:id="rId15"/>
    <p:sldId id="449" r:id="rId16"/>
    <p:sldId id="464" r:id="rId17"/>
    <p:sldId id="459" r:id="rId18"/>
    <p:sldId id="465" r:id="rId19"/>
    <p:sldId id="445" r:id="rId20"/>
    <p:sldId id="430" r:id="rId21"/>
    <p:sldId id="431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04-Aug-24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791200"/>
            <a:ext cx="8382000" cy="585836"/>
          </a:xfrm>
        </p:spPr>
        <p:txBody>
          <a:bodyPr>
            <a:norm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SNG – „živo“ uključenje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1430" y="152400"/>
            <a:ext cx="7229139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SNG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8848" y="1600200"/>
            <a:ext cx="8374303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720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SNG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2456" y="1586484"/>
            <a:ext cx="6927088" cy="5195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451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SNG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2321" y="1574292"/>
            <a:ext cx="7807358" cy="5207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197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SNG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809750"/>
            <a:ext cx="3296505" cy="4953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7100" y="1809750"/>
            <a:ext cx="6578600" cy="493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626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SNG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9800" y="1600200"/>
            <a:ext cx="77724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577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SNG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0060" y="1600200"/>
            <a:ext cx="779188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471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734800" cy="5334000"/>
          </a:xfrm>
        </p:spPr>
        <p:txBody>
          <a:bodyPr>
            <a:normAutofit/>
          </a:bodyPr>
          <a:lstStyle/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b="1" dirty="0">
                <a:latin typeface="Corbel" pitchFamily="34" charset="0"/>
              </a:rPr>
              <a:t>Priprema za uključenje: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4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pl-PL" dirty="0">
                <a:latin typeface="Corbel" pitchFamily="34" charset="0"/>
              </a:rPr>
              <a:t>Dežurni urednik upoznaje dežurnog organizatora sa projektnim zadatkom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Dežurni organizator obaveštava dežurnu SNG ekipu o projektnom zadatku</a:t>
            </a:r>
            <a:r>
              <a:rPr lang="sr-Latn-RS" dirty="0">
                <a:latin typeface="Corbel" pitchFamily="34" charset="0"/>
              </a:rPr>
              <a:t>:</a:t>
            </a: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sr-Latn-RS" sz="800" dirty="0">
              <a:latin typeface="Corbel" pitchFamily="34" charset="0"/>
            </a:endParaRPr>
          </a:p>
          <a:p>
            <a:pPr marL="1527175" lvl="2" indent="-2746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200" dirty="0"/>
              <a:t>šta, gde, kada</a:t>
            </a:r>
          </a:p>
          <a:p>
            <a:pPr marL="1527175" lvl="2" indent="-2746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200" dirty="0"/>
              <a:t>način realizacije (jedna ili više kamera)</a:t>
            </a:r>
          </a:p>
          <a:p>
            <a:pPr marL="1527175" lvl="2" indent="-2746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200" dirty="0"/>
              <a:t>potrebna ekipa</a:t>
            </a:r>
          </a:p>
          <a:p>
            <a:pPr marL="1527175" lvl="2" indent="-2746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200" dirty="0"/>
              <a:t>u slučaju potrebe upućuje dopis za akreditaciju ekipe  realizacije</a:t>
            </a:r>
          </a:p>
          <a:p>
            <a:pPr marL="1252537" lvl="2" indent="0">
              <a:lnSpc>
                <a:spcPct val="150000"/>
              </a:lnSpc>
              <a:spcBef>
                <a:spcPts val="0"/>
              </a:spcBef>
              <a:buClrTx/>
              <a:buSzPct val="80000"/>
              <a:buNone/>
            </a:pPr>
            <a:endParaRPr lang="hr-HR" sz="800" dirty="0"/>
          </a:p>
          <a:p>
            <a:pPr marL="1527175" lvl="2" indent="-2746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200" dirty="0"/>
              <a:t>obaveštava odeljenje externala o projeknom zadatku kako bi se obezbedio  slobodan transponder na odgovarajućem satelitu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SNG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342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SNG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1294BE1-8494-C325-A9C6-F6F38127EA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4152" y="1552744"/>
            <a:ext cx="6623696" cy="5124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20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430000" cy="5334000"/>
          </a:xfrm>
        </p:spPr>
        <p:txBody>
          <a:bodyPr>
            <a:normAutofit lnSpcReduction="10000"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9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pt-BR" dirty="0">
                <a:latin typeface="Corbel" pitchFamily="34" charset="0"/>
              </a:rPr>
              <a:t>Po pristizanju SNG na mesto događaja obavlja se</a:t>
            </a:r>
            <a:r>
              <a:rPr lang="sr-Latn-RS" dirty="0">
                <a:latin typeface="Corbel" pitchFamily="34" charset="0"/>
              </a:rPr>
              <a:t>:</a:t>
            </a:r>
          </a:p>
          <a:p>
            <a:pPr marL="1616075" lvl="4" indent="-2762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usmeravanje UP LINKA (na osnovu koordinata koje su dobijene od dež. organizatora)</a:t>
            </a:r>
          </a:p>
          <a:p>
            <a:pPr marL="1616075" lvl="4" indent="-2762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postavljanje i priključenje rasvete</a:t>
            </a:r>
          </a:p>
          <a:p>
            <a:pPr marL="1616075" lvl="4" indent="-2762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postavka kamera</a:t>
            </a:r>
          </a:p>
          <a:p>
            <a:pPr marL="1616075" lvl="4" indent="-2762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postavka mikrofona ili uzimanje modulacije</a:t>
            </a:r>
          </a:p>
          <a:p>
            <a:pPr marL="1616075" lvl="4" indent="-2762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postavka video monitoringa i audio kontrole za izveštača</a:t>
            </a:r>
          </a:p>
          <a:p>
            <a:pPr marL="1616075" lvl="4" indent="-2762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provera komunikacije sa režijom</a:t>
            </a:r>
          </a:p>
          <a:p>
            <a:pPr marL="1616075" lvl="4" indent="-2762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provera prijema i kvaliteta audio/video signala koji se šalje putem linka. </a:t>
            </a:r>
          </a:p>
          <a:p>
            <a:pPr marL="1414082" lvl="4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4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Pre samog uključenja, obavlja se dogovor između izveštača i realizatora, zatim se emituje džingl za taj događaj, a potom sledi najava iz studija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dirty="0"/>
              <a:t>izveštač na objektu preko RF prijema ima video kontrolu, a pomoću spikerskih slušalica i audio kontrolu TV programa iz studija.	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SNG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879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SNG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7428" y="1600200"/>
            <a:ext cx="7257143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722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0820400" cy="53340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SNG</a:t>
            </a:r>
            <a:r>
              <a:rPr lang="vi-VN" dirty="0">
                <a:latin typeface="Corbel" pitchFamily="34" charset="0"/>
              </a:rPr>
              <a:t> (satellite news gathering)</a:t>
            </a:r>
            <a:r>
              <a:rPr lang="sr-Latn-RS" dirty="0">
                <a:latin typeface="Corbel" pitchFamily="34" charset="0"/>
              </a:rPr>
              <a:t> obezbeđuje</a:t>
            </a:r>
            <a:r>
              <a:rPr lang="vi-VN" dirty="0">
                <a:latin typeface="Corbel" pitchFamily="34" charset="0"/>
              </a:rPr>
              <a:t> „živo„ uključenje sa bilo kog mesta</a:t>
            </a:r>
            <a:r>
              <a:rPr lang="sr-Latn-RS" dirty="0">
                <a:latin typeface="Corbel" pitchFamily="34" charset="0"/>
              </a:rPr>
              <a:t> na svetu</a:t>
            </a:r>
          </a:p>
          <a:p>
            <a:pPr marL="963676" lvl="2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dirty="0">
                <a:latin typeface="Corbel" pitchFamily="34" charset="0"/>
              </a:rPr>
              <a:t>vozilo sa </a:t>
            </a: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UP LINK </a:t>
            </a:r>
            <a:r>
              <a:rPr lang="vi-VN" dirty="0">
                <a:latin typeface="Corbel" pitchFamily="34" charset="0"/>
              </a:rPr>
              <a:t>stanicom (unutar vozila predajnik, a na krovu pokretna parabolična antena)</a:t>
            </a:r>
            <a:endParaRPr lang="sr-Latn-RS" dirty="0">
              <a:latin typeface="Corbel" pitchFamily="34" charset="0"/>
            </a:endParaRPr>
          </a:p>
          <a:p>
            <a:pPr marL="963676" lvl="2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dirty="0">
                <a:latin typeface="Corbel" pitchFamily="34" charset="0"/>
              </a:rPr>
              <a:t>šalje TV signal ka </a:t>
            </a: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satelitu</a:t>
            </a:r>
            <a:r>
              <a:rPr lang="vi-VN" dirty="0">
                <a:latin typeface="Corbel" pitchFamily="34" charset="0"/>
              </a:rPr>
              <a:t> (na zakupljeni transponder), gde se signal pojačava, a zatim vraća na Zemlju, i prima se prijemnom paraboličnom antenom matične TV stanice a zatim prosleđuje  direktno u program</a:t>
            </a:r>
            <a:endParaRPr lang="hr-HR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SNG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807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10210800" cy="5334000"/>
          </a:xfrm>
        </p:spPr>
        <p:txBody>
          <a:bodyPr>
            <a:normAutofit/>
          </a:bodyPr>
          <a:lstStyle/>
          <a:p>
            <a:pPr marL="620713" lvl="2" indent="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hr-HR" dirty="0"/>
          </a:p>
          <a:p>
            <a:pPr marL="620713" lvl="2" indent="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hr-HR" dirty="0"/>
          </a:p>
          <a:p>
            <a:pPr marL="963613" lvl="2" indent="-34290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q"/>
            </a:pPr>
            <a:r>
              <a:rPr lang="hr-HR" dirty="0"/>
              <a:t>TV ekipa za realizaciju sa SNG:</a:t>
            </a:r>
          </a:p>
          <a:p>
            <a:pPr marL="2058988" lvl="4" indent="-265113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1800" dirty="0">
              <a:latin typeface="Corbel" pitchFamily="34" charset="0"/>
            </a:endParaRPr>
          </a:p>
          <a:p>
            <a:pPr marL="2058988" lvl="4" indent="-265113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organizator</a:t>
            </a:r>
          </a:p>
          <a:p>
            <a:pPr marL="2058988" lvl="4" indent="-265113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tehničko vođstvo</a:t>
            </a: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 (tehničar, video mikser, tonski realizator)</a:t>
            </a:r>
            <a:endParaRPr lang="vi-VN" sz="2400" b="1" dirty="0">
              <a:solidFill>
                <a:srgbClr val="C00000"/>
              </a:solidFill>
              <a:latin typeface="Corbel" pitchFamily="34" charset="0"/>
            </a:endParaRPr>
          </a:p>
          <a:p>
            <a:pPr marL="2058988" lvl="4" indent="-265113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k</a:t>
            </a: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amerman</a:t>
            </a: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 (rasvetljivač)</a:t>
            </a:r>
          </a:p>
          <a:p>
            <a:pPr marL="2058988" lvl="4" indent="-265113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novinar</a:t>
            </a:r>
            <a:endParaRPr lang="vi-VN" sz="2400" b="1" dirty="0">
              <a:solidFill>
                <a:srgbClr val="C00000"/>
              </a:solidFill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SNG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546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SNG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9282" y="1566723"/>
            <a:ext cx="6953436" cy="521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721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SNG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1594" y="1524000"/>
            <a:ext cx="7928812" cy="5272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40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SNG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4702" y="1600200"/>
            <a:ext cx="7681098" cy="51207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48913" y="3200400"/>
            <a:ext cx="4194487" cy="352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5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SNG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9908" y="1600200"/>
            <a:ext cx="7992184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110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SNG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4368" y="1581258"/>
            <a:ext cx="9267063" cy="5200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311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SNG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8748" y="1556535"/>
            <a:ext cx="8774503" cy="5225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528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113538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vi-VN" dirty="0">
                <a:latin typeface="Corbel" pitchFamily="34" charset="0"/>
              </a:rPr>
              <a:t>Tehnički uređaji koji se nalaze u SNG vozilu: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1200" dirty="0">
              <a:latin typeface="Corbel" pitchFamily="34" charset="0"/>
            </a:endParaRPr>
          </a:p>
          <a:p>
            <a:pPr marL="1327150" lvl="2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kamerni lanac (min. jedan, optimalno dva)</a:t>
            </a:r>
          </a:p>
          <a:p>
            <a:pPr marL="1327150" lvl="2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kontrola kamere (broj jedinica u odnosu na broj kamera)</a:t>
            </a:r>
          </a:p>
          <a:p>
            <a:pPr marL="1327150" lvl="2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video mikseta</a:t>
            </a:r>
          </a:p>
          <a:p>
            <a:pPr marL="1327150" lvl="2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audio mikseta (min. 4 ulaza)</a:t>
            </a:r>
          </a:p>
          <a:p>
            <a:pPr marL="1327150" lvl="2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magnetoskop </a:t>
            </a:r>
            <a:r>
              <a:rPr lang="sr-Latn-RS" dirty="0">
                <a:latin typeface="Corbel" pitchFamily="34" charset="0"/>
              </a:rPr>
              <a:t>/ EVS</a:t>
            </a:r>
            <a:endParaRPr lang="vi-VN" dirty="0">
              <a:latin typeface="Corbel" pitchFamily="34" charset="0"/>
            </a:endParaRPr>
          </a:p>
          <a:p>
            <a:pPr marL="1327150" lvl="2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predajnik </a:t>
            </a:r>
          </a:p>
          <a:p>
            <a:pPr marL="1327150" lvl="2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parabolična antena (link) sa pokretnim motorizovanim postoljem</a:t>
            </a:r>
          </a:p>
          <a:p>
            <a:pPr marL="620776" lvl="2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0776" lvl="2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SNG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111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SNG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4467" y="1576889"/>
            <a:ext cx="6903065" cy="5204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403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2656</TotalTime>
  <Words>360</Words>
  <Application>Microsoft Office PowerPoint</Application>
  <PresentationFormat>Widescreen</PresentationFormat>
  <Paragraphs>356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SNG – „živo“ uključenje</vt:lpstr>
      <vt:lpstr>SNG</vt:lpstr>
      <vt:lpstr>SNG</vt:lpstr>
      <vt:lpstr>SNG</vt:lpstr>
      <vt:lpstr>SNG</vt:lpstr>
      <vt:lpstr>SNG</vt:lpstr>
      <vt:lpstr>SNG</vt:lpstr>
      <vt:lpstr>SNG</vt:lpstr>
      <vt:lpstr>SNG</vt:lpstr>
      <vt:lpstr>SNG</vt:lpstr>
      <vt:lpstr>SNG</vt:lpstr>
      <vt:lpstr>SNG</vt:lpstr>
      <vt:lpstr>SNG</vt:lpstr>
      <vt:lpstr>SNG</vt:lpstr>
      <vt:lpstr>SNG</vt:lpstr>
      <vt:lpstr>SNG</vt:lpstr>
      <vt:lpstr>SNG</vt:lpstr>
      <vt:lpstr>SNG</vt:lpstr>
      <vt:lpstr>SNG</vt:lpstr>
      <vt:lpstr>SNG</vt:lpstr>
      <vt:lpstr>SNG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1042</cp:revision>
  <dcterms:created xsi:type="dcterms:W3CDTF">2006-08-16T00:00:00Z</dcterms:created>
  <dcterms:modified xsi:type="dcterms:W3CDTF">2024-08-04T11:32:35Z</dcterms:modified>
</cp:coreProperties>
</file>