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4"/>
  </p:notesMasterIdLst>
  <p:sldIdLst>
    <p:sldId id="256" r:id="rId2"/>
    <p:sldId id="271" r:id="rId3"/>
    <p:sldId id="404" r:id="rId4"/>
    <p:sldId id="412" r:id="rId5"/>
    <p:sldId id="411" r:id="rId6"/>
    <p:sldId id="410" r:id="rId7"/>
    <p:sldId id="408" r:id="rId8"/>
    <p:sldId id="407" r:id="rId9"/>
    <p:sldId id="406" r:id="rId10"/>
    <p:sldId id="361" r:id="rId11"/>
    <p:sldId id="409" r:id="rId12"/>
    <p:sldId id="414" r:id="rId13"/>
    <p:sldId id="413" r:id="rId14"/>
    <p:sldId id="400" r:id="rId15"/>
    <p:sldId id="436" r:id="rId16"/>
    <p:sldId id="435" r:id="rId17"/>
    <p:sldId id="415" r:id="rId18"/>
    <p:sldId id="416" r:id="rId19"/>
    <p:sldId id="417" r:id="rId20"/>
    <p:sldId id="418" r:id="rId21"/>
    <p:sldId id="441" r:id="rId22"/>
    <p:sldId id="420" r:id="rId23"/>
    <p:sldId id="401" r:id="rId24"/>
    <p:sldId id="447" r:id="rId25"/>
    <p:sldId id="446" r:id="rId26"/>
    <p:sldId id="448" r:id="rId27"/>
    <p:sldId id="449" r:id="rId28"/>
    <p:sldId id="450" r:id="rId29"/>
    <p:sldId id="451" r:id="rId30"/>
    <p:sldId id="427" r:id="rId31"/>
    <p:sldId id="440" r:id="rId32"/>
    <p:sldId id="419" r:id="rId33"/>
    <p:sldId id="421" r:id="rId34"/>
    <p:sldId id="422" r:id="rId35"/>
    <p:sldId id="423" r:id="rId36"/>
    <p:sldId id="424" r:id="rId37"/>
    <p:sldId id="429" r:id="rId38"/>
    <p:sldId id="428" r:id="rId39"/>
    <p:sldId id="425" r:id="rId40"/>
    <p:sldId id="430" r:id="rId41"/>
    <p:sldId id="452" r:id="rId42"/>
    <p:sldId id="431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84" d="100"/>
          <a:sy n="84" d="100"/>
        </p:scale>
        <p:origin x="90" y="4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638800"/>
            <a:ext cx="8382000" cy="738237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RK – reportažna kola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4575" y="152400"/>
            <a:ext cx="756285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- raspored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389" y="1586405"/>
            <a:ext cx="9857022" cy="517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6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tehnička soba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2620" y="1565227"/>
            <a:ext cx="7806759" cy="520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1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81" y="1569198"/>
            <a:ext cx="11955238" cy="509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15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raspored sa ekstenzijom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650" y="1600200"/>
            <a:ext cx="10406699" cy="509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36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mini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662" y="1600200"/>
            <a:ext cx="10846676" cy="511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71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kamera link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192" y="1564007"/>
            <a:ext cx="7507615" cy="521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02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kamera link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1558920"/>
            <a:ext cx="5744640" cy="43084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1237" y="3962401"/>
            <a:ext cx="6078363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91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6586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dirty="0">
                <a:solidFill>
                  <a:prstClr val="black"/>
                </a:solidFill>
              </a:rPr>
              <a:t>Za ostvarenje direktnog prenosa potrebno je: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v-SE" sz="2400" b="1" dirty="0">
                <a:solidFill>
                  <a:srgbClr val="C00000"/>
                </a:solidFill>
                <a:latin typeface="Corbel" pitchFamily="34" charset="0"/>
              </a:rPr>
              <a:t>linkovi 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Tx/>
              <a:buSzPct val="80000"/>
              <a:buNone/>
            </a:pP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       </a:t>
            </a:r>
            <a:r>
              <a:rPr lang="sv-SE" sz="2200" dirty="0">
                <a:solidFill>
                  <a:prstClr val="black"/>
                </a:solidFill>
                <a:latin typeface="Corbel" pitchFamily="34" charset="0"/>
              </a:rPr>
              <a:t>(min. jedan par - predajni i prijemni; ili više parova u zavisnosti od broja „skokova“)</a:t>
            </a:r>
          </a:p>
          <a:p>
            <a:pPr marL="1414082" lvl="4" indent="-363538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v-SE" sz="2400" b="1" dirty="0">
                <a:solidFill>
                  <a:srgbClr val="C00000"/>
                </a:solidFill>
                <a:latin typeface="Corbel" pitchFamily="34" charset="0"/>
              </a:rPr>
              <a:t>terminal</a:t>
            </a:r>
          </a:p>
          <a:p>
            <a:pPr marL="1414082" lvl="4" indent="-363538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v-SE" sz="2400" b="1" dirty="0">
                <a:solidFill>
                  <a:srgbClr val="C00000"/>
                </a:solidFill>
                <a:latin typeface="Corbel" pitchFamily="34" charset="0"/>
              </a:rPr>
              <a:t>master</a:t>
            </a:r>
          </a:p>
          <a:p>
            <a:pPr marL="1414082" lvl="4" indent="-363538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</a:t>
            </a:r>
            <a:r>
              <a:rPr lang="sv-SE" sz="2400" b="1" dirty="0">
                <a:solidFill>
                  <a:srgbClr val="C00000"/>
                </a:solidFill>
                <a:latin typeface="Corbel" pitchFamily="34" charset="0"/>
              </a:rPr>
              <a:t>odrežija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 u TV centru</a:t>
            </a:r>
            <a:endParaRPr lang="sv-SE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direktan prenos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800" y="3263087"/>
            <a:ext cx="2286000" cy="351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77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3538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30238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dirty="0">
                <a:latin typeface="Corbel" pitchFamily="34" charset="0"/>
              </a:rPr>
              <a:t>Od ideje do realizacije: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77913" lvl="2" indent="-457200">
              <a:spcBef>
                <a:spcPts val="0"/>
              </a:spcBef>
              <a:buClr>
                <a:schemeClr val="tx1"/>
              </a:buClr>
              <a:buSzPct val="80000"/>
              <a:buFont typeface="+mj-lt"/>
              <a:buAutoNum type="arabicPeriod"/>
            </a:pPr>
            <a:r>
              <a:rPr lang="hr-HR" dirty="0"/>
              <a:t>Programski zahtev produkciji</a:t>
            </a:r>
          </a:p>
          <a:p>
            <a:pPr marL="620713" lvl="2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hr-HR" sz="2000" dirty="0"/>
          </a:p>
          <a:p>
            <a:pPr marL="1074738" lvl="2" indent="-454025">
              <a:spcBef>
                <a:spcPts val="0"/>
              </a:spcBef>
              <a:buClr>
                <a:schemeClr val="tx1"/>
              </a:buClr>
              <a:buSzPct val="80000"/>
              <a:buNone/>
              <a:tabLst>
                <a:tab pos="1074738" algn="l"/>
              </a:tabLst>
            </a:pPr>
            <a:r>
              <a:rPr lang="hr-HR" dirty="0"/>
              <a:t>2.	Direktor produkcije i direktor tehnike donose odluku o najoptimalnijem načinu realizacije</a:t>
            </a:r>
          </a:p>
          <a:p>
            <a:pPr marL="1077913" lvl="2" indent="-457200">
              <a:spcBef>
                <a:spcPts val="0"/>
              </a:spcBef>
              <a:buClr>
                <a:schemeClr val="tx1"/>
              </a:buClr>
              <a:buSzPct val="80000"/>
              <a:buFont typeface="+mj-lt"/>
              <a:buAutoNum type="arabicPeriod"/>
            </a:pPr>
            <a:endParaRPr lang="hr-HR" sz="2000" dirty="0"/>
          </a:p>
          <a:p>
            <a:pPr marL="620713" lvl="2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r>
              <a:rPr lang="hr-HR" dirty="0"/>
              <a:t>3.	   Producent dobija nalog za organizaciju programskog zadatka</a:t>
            </a:r>
          </a:p>
          <a:p>
            <a:pPr marL="1077913" lvl="2" indent="-457200">
              <a:spcBef>
                <a:spcPts val="0"/>
              </a:spcBef>
              <a:buClr>
                <a:schemeClr val="tx1"/>
              </a:buClr>
              <a:buSzPct val="80000"/>
              <a:buFont typeface="+mj-lt"/>
              <a:buAutoNum type="arabicPeriod"/>
            </a:pPr>
            <a:endParaRPr lang="hr-HR" sz="2000" dirty="0"/>
          </a:p>
          <a:p>
            <a:pPr marL="1163638" lvl="2" indent="-542925">
              <a:spcBef>
                <a:spcPts val="0"/>
              </a:spcBef>
              <a:buClr>
                <a:schemeClr val="tx1"/>
              </a:buClr>
              <a:buSzPct val="80000"/>
              <a:buNone/>
              <a:tabLst>
                <a:tab pos="896938" algn="l"/>
              </a:tabLst>
            </a:pPr>
            <a:r>
              <a:rPr lang="hr-HR" dirty="0"/>
              <a:t>4.    Producent razrađuje ulazne podatke – šta, gde, kada, sa kim, sa čim ...</a:t>
            </a:r>
          </a:p>
          <a:p>
            <a:pPr marL="1363726" lvl="2" indent="-74295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AutoNum type="arabicPeriod" startAt="2"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od ideje do emitovanja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8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506200" cy="5334000"/>
          </a:xfrm>
        </p:spPr>
        <p:txBody>
          <a:bodyPr>
            <a:normAutofit/>
          </a:bodyPr>
          <a:lstStyle/>
          <a:p>
            <a:pPr marL="620713" lvl="2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hr-HR" sz="1800" dirty="0"/>
          </a:p>
          <a:p>
            <a:pPr marL="1077913" lvl="2" indent="-457200">
              <a:spcBef>
                <a:spcPts val="0"/>
              </a:spcBef>
              <a:buClr>
                <a:schemeClr val="tx1"/>
              </a:buClr>
              <a:buSzPct val="80000"/>
              <a:buFont typeface="+mj-lt"/>
              <a:buAutoNum type="arabicPeriod" startAt="5"/>
            </a:pPr>
            <a:r>
              <a:rPr lang="hr-HR" dirty="0"/>
              <a:t>Producent formira užu ekipu za potrebe </a:t>
            </a:r>
            <a:r>
              <a:rPr lang="hr-HR" b="1" dirty="0">
                <a:solidFill>
                  <a:srgbClr val="C00000"/>
                </a:solidFill>
              </a:rPr>
              <a:t>izviđanja terena </a:t>
            </a:r>
            <a:r>
              <a:rPr lang="hr-HR" dirty="0"/>
              <a:t>(lokacije/objekta u kojem će se obaviti realizacija</a:t>
            </a:r>
            <a:r>
              <a:rPr lang="hr-HR" sz="1800" dirty="0"/>
              <a:t>:</a:t>
            </a:r>
          </a:p>
          <a:p>
            <a:pPr marL="2058988" lvl="4" indent="-2651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organizator</a:t>
            </a:r>
          </a:p>
          <a:p>
            <a:pPr marL="2058988" lvl="4" indent="-2651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reditelj/realizator</a:t>
            </a:r>
          </a:p>
          <a:p>
            <a:pPr marL="2058988" lvl="4" indent="-2651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direktor fotografije</a:t>
            </a:r>
            <a:endParaRPr lang="sr-Latn-RS" sz="2400" dirty="0">
              <a:latin typeface="Corbel" pitchFamily="34" charset="0"/>
            </a:endParaRPr>
          </a:p>
          <a:p>
            <a:pPr marL="2058988" lvl="4" indent="-2651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glavni kamerman</a:t>
            </a:r>
            <a:endParaRPr lang="vi-VN" sz="2400" dirty="0">
              <a:latin typeface="Corbel" pitchFamily="34" charset="0"/>
            </a:endParaRPr>
          </a:p>
          <a:p>
            <a:pPr marL="2058988" lvl="4" indent="-2651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tonski realizator </a:t>
            </a:r>
          </a:p>
          <a:p>
            <a:pPr marL="2058988" lvl="4" indent="-2651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ton majstor (ako su u pitanju muzički događaji</a:t>
            </a:r>
            <a:r>
              <a:rPr lang="sr-Latn-RS" sz="2400" dirty="0">
                <a:latin typeface="Corbel" pitchFamily="34" charset="0"/>
              </a:rPr>
              <a:t>)</a:t>
            </a: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050544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  </a:t>
            </a: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667000"/>
            <a:ext cx="2667000" cy="2667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od ideje do emitovanja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39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06200" cy="5334000"/>
          </a:xfrm>
        </p:spPr>
        <p:txBody>
          <a:bodyPr>
            <a:normAutofit/>
          </a:bodyPr>
          <a:lstStyle/>
          <a:p>
            <a:pPr marL="984314" lvl="2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/>
              <a:t>Reportažna kola (RK) predstavljaju pokretnu režiju na točkovima, pomoću kojih obavljamo </a:t>
            </a:r>
            <a:r>
              <a:rPr lang="hr-HR" b="1" dirty="0">
                <a:solidFill>
                  <a:srgbClr val="C00000"/>
                </a:solidFill>
              </a:rPr>
              <a:t>snimanje</a:t>
            </a:r>
            <a:r>
              <a:rPr lang="hr-HR" dirty="0"/>
              <a:t> ili ostvarenje </a:t>
            </a:r>
            <a:r>
              <a:rPr lang="hr-HR" b="1" dirty="0">
                <a:solidFill>
                  <a:srgbClr val="C00000"/>
                </a:solidFill>
              </a:rPr>
              <a:t>direktnog prenosa </a:t>
            </a:r>
            <a:r>
              <a:rPr lang="hr-HR" dirty="0"/>
              <a:t>izvan TV centra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5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05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>
                <a:solidFill>
                  <a:prstClr val="black"/>
                </a:solidFill>
              </a:rPr>
              <a:t>Reportažna kola (RK) poseduju sledeću opremu:</a:t>
            </a:r>
          </a:p>
          <a:p>
            <a:pPr marL="1506538" lvl="4" indent="-25400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video mikseta</a:t>
            </a:r>
          </a:p>
          <a:p>
            <a:pPr marL="1506538" lvl="4" indent="-25400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video serveri ili 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magnetoskopi</a:t>
            </a:r>
          </a:p>
          <a:p>
            <a:pPr marL="1506538" lvl="4" indent="-25400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tonska mikseta</a:t>
            </a:r>
          </a:p>
          <a:p>
            <a:pPr marL="1506538" lvl="4" indent="-25400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karakter generator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 (el. grafika)</a:t>
            </a:r>
            <a:endParaRPr lang="vi-VN" dirty="0">
              <a:solidFill>
                <a:prstClr val="black"/>
              </a:solidFill>
              <a:latin typeface="Corbel" pitchFamily="34" charset="0"/>
            </a:endParaRPr>
          </a:p>
          <a:p>
            <a:pPr marL="1506538" lvl="4" indent="-25400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video monitoring</a:t>
            </a:r>
          </a:p>
          <a:p>
            <a:pPr marL="1506538" lvl="4" indent="-25400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audio monitoring</a:t>
            </a:r>
          </a:p>
          <a:p>
            <a:pPr marL="1506538" lvl="4" indent="-25400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kontrola kamere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3400425"/>
            <a:ext cx="4761526" cy="327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80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11353800" cy="5334000"/>
          </a:xfrm>
        </p:spPr>
        <p:txBody>
          <a:bodyPr>
            <a:normAutofit/>
          </a:bodyPr>
          <a:lstStyle/>
          <a:p>
            <a:pPr marL="1050544" lvl="4" indent="0">
              <a:lnSpc>
                <a:spcPct val="120000"/>
              </a:lnSpc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1400" dirty="0">
              <a:solidFill>
                <a:prstClr val="black"/>
              </a:solidFill>
            </a:endParaRPr>
          </a:p>
          <a:p>
            <a:pPr marL="1393444" lvl="4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dirty="0">
              <a:solidFill>
                <a:prstClr val="black"/>
              </a:solidFill>
            </a:endParaRPr>
          </a:p>
          <a:p>
            <a:pPr marL="1393444" lvl="4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solidFill>
                  <a:prstClr val="black"/>
                </a:solidFill>
              </a:rPr>
              <a:t>T</a:t>
            </a: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ehnički direktor bira članove uže ekipe iz tehničkog sektora:</a:t>
            </a:r>
            <a:endParaRPr lang="sr-Latn-RS" sz="2400" dirty="0">
              <a:solidFill>
                <a:prstClr val="black"/>
              </a:solidFill>
              <a:latin typeface="Corbel" pitchFamily="34" charset="0"/>
            </a:endParaRPr>
          </a:p>
          <a:p>
            <a:pPr marL="1050544" lvl="4" indent="0">
              <a:lnSpc>
                <a:spcPct val="120000"/>
              </a:lnSpc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vi-VN" sz="1200" dirty="0">
              <a:solidFill>
                <a:prstClr val="black"/>
              </a:solidFill>
              <a:latin typeface="Corbel" pitchFamily="34" charset="0"/>
            </a:endParaRPr>
          </a:p>
          <a:p>
            <a:pPr marL="2079625" lvl="4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tehničko vođstvo</a:t>
            </a:r>
            <a:endParaRPr lang="sr-Latn-RS" sz="2400" dirty="0">
              <a:solidFill>
                <a:prstClr val="black"/>
              </a:solidFill>
              <a:latin typeface="Corbel" pitchFamily="34" charset="0"/>
            </a:endParaRPr>
          </a:p>
          <a:p>
            <a:pPr marL="1793875" lvl="4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vi-VN" sz="1400" dirty="0">
              <a:solidFill>
                <a:prstClr val="black"/>
              </a:solidFill>
              <a:latin typeface="Corbel" pitchFamily="34" charset="0"/>
            </a:endParaRPr>
          </a:p>
          <a:p>
            <a:pPr marL="2079625" lvl="4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tehničar prenosnih veza (za potrebe direktnog prenosa)</a:t>
            </a:r>
            <a:endParaRPr lang="sr-Latn-RS" sz="2400" dirty="0">
              <a:solidFill>
                <a:prstClr val="black"/>
              </a:solidFill>
              <a:latin typeface="Corbel" pitchFamily="34" charset="0"/>
            </a:endParaRPr>
          </a:p>
          <a:p>
            <a:pPr marL="1793875" lvl="4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vi-VN" sz="1400" dirty="0">
              <a:solidFill>
                <a:prstClr val="black"/>
              </a:solidFill>
              <a:latin typeface="Corbel" pitchFamily="34" charset="0"/>
            </a:endParaRPr>
          </a:p>
          <a:p>
            <a:pPr marL="2079625" lvl="4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električar (u slučaju korišćenja dodatne rasvete za potrebe TV realizacije)</a:t>
            </a:r>
            <a:endParaRPr lang="hr-HR" sz="2400" dirty="0">
              <a:solidFill>
                <a:prstClr val="black"/>
              </a:solidFill>
              <a:latin typeface="Corbel" pitchFamily="34" charset="0"/>
            </a:endParaRPr>
          </a:p>
          <a:p>
            <a:pPr marL="620713" lvl="2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hr-HR" sz="2000" dirty="0"/>
          </a:p>
          <a:p>
            <a:pPr marL="2251075" lvl="4" indent="-4572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+mj-lt"/>
              <a:buAutoNum type="arabicPeriod" startAt="6"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od ideje do emitovanja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99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11201400" cy="5334000"/>
          </a:xfrm>
        </p:spPr>
        <p:txBody>
          <a:bodyPr>
            <a:normAutofit/>
          </a:bodyPr>
          <a:lstStyle/>
          <a:p>
            <a:pPr marL="620713" lvl="2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hr-HR" sz="100" dirty="0"/>
          </a:p>
          <a:p>
            <a:pPr marL="1077913" lvl="2" indent="-457200">
              <a:spcBef>
                <a:spcPts val="0"/>
              </a:spcBef>
              <a:buClr>
                <a:schemeClr val="tx1"/>
              </a:buClr>
              <a:buSzPct val="80000"/>
              <a:buFont typeface="+mj-lt"/>
              <a:buAutoNum type="arabicPeriod" startAt="6"/>
            </a:pPr>
            <a:r>
              <a:rPr lang="hr-HR" dirty="0"/>
              <a:t>Organizator ugovara zakazivanje izviđanja (šalje dopis vlasniku objekta gde će se obaviti realizacija sa svim potrebnim informacijama uz spisak potrebnih radnih pozicija od strane domaćina):</a:t>
            </a:r>
          </a:p>
          <a:p>
            <a:pPr marL="620713" lvl="2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hr-HR" sz="1000" dirty="0"/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- izviđanje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Flowchart: Connector 1"/>
          <p:cNvSpPr/>
          <p:nvPr/>
        </p:nvSpPr>
        <p:spPr>
          <a:xfrm>
            <a:off x="6400800" y="2743200"/>
            <a:ext cx="4191000" cy="4038600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29400" y="3773010"/>
            <a:ext cx="3810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Organizator manifestacije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Reditelj manifestacije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Dizajner svetla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Ton majstor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Električar objekta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Domaćin objekta (tehničko lice)</a:t>
            </a:r>
          </a:p>
          <a:p>
            <a:endParaRPr lang="sr-Latn-RS" sz="1600" dirty="0"/>
          </a:p>
          <a:p>
            <a:endParaRPr lang="en-US" sz="1600" dirty="0"/>
          </a:p>
        </p:txBody>
      </p:sp>
      <p:sp>
        <p:nvSpPr>
          <p:cNvPr id="9" name="Flowchart: Connector 8"/>
          <p:cNvSpPr/>
          <p:nvPr/>
        </p:nvSpPr>
        <p:spPr>
          <a:xfrm>
            <a:off x="1600200" y="2743200"/>
            <a:ext cx="4267200" cy="4038600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99939" y="3289280"/>
            <a:ext cx="3810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Latn-RS" sz="400" dirty="0"/>
          </a:p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Organizator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Reditelj / realizator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Direktor fotografije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Glavni kamerman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Tonski realizator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Ton majstor (za muzičke događaje)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Tehničko vođstvo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sz="2000" dirty="0"/>
              <a:t>Tehničar prenosnih veza</a:t>
            </a:r>
          </a:p>
          <a:p>
            <a:endParaRPr lang="sr-Latn-RS" sz="1600" dirty="0"/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162300" y="2895600"/>
            <a:ext cx="1104900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r-Latn-RS" sz="2000" dirty="0"/>
              <a:t>ekipa</a:t>
            </a:r>
            <a:r>
              <a:rPr lang="sr-Latn-RS" sz="2000" b="1" dirty="0"/>
              <a:t> TV</a:t>
            </a:r>
            <a:endParaRPr lang="en-US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00" y="3105090"/>
            <a:ext cx="1874206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r-Latn-RS" sz="2000" dirty="0"/>
              <a:t>ekipa</a:t>
            </a:r>
            <a:r>
              <a:rPr lang="sr-Latn-RS" sz="2000" b="1" dirty="0"/>
              <a:t> OBJEKAT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710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1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11049000" cy="5334000"/>
          </a:xfrm>
        </p:spPr>
        <p:txBody>
          <a:bodyPr>
            <a:normAutofit/>
          </a:bodyPr>
          <a:lstStyle/>
          <a:p>
            <a:pPr marL="1252538" lvl="4" indent="-6223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1800" dirty="0">
                <a:latin typeface="Corbel" pitchFamily="34" charset="0"/>
              </a:rPr>
              <a:t>7.</a:t>
            </a:r>
            <a:r>
              <a:rPr lang="sr-Latn-RS" sz="2200" dirty="0">
                <a:latin typeface="Corbel" pitchFamily="34" charset="0"/>
              </a:rPr>
              <a:t>	</a:t>
            </a:r>
            <a:r>
              <a:rPr lang="vi-VN" sz="2400" dirty="0">
                <a:latin typeface="Corbel" pitchFamily="34" charset="0"/>
              </a:rPr>
              <a:t>Na izviđanju se razmatraju svi operativni, tehnički i kreativni elementi</a:t>
            </a:r>
            <a:r>
              <a:rPr lang="sr-Latn-RS" sz="2400" dirty="0">
                <a:latin typeface="Corbel" pitchFamily="34" charset="0"/>
              </a:rPr>
              <a:t>:</a:t>
            </a:r>
            <a:endParaRPr lang="vi-VN" sz="1800" dirty="0">
              <a:latin typeface="Corbel" pitchFamily="34" charset="0"/>
            </a:endParaRPr>
          </a:p>
          <a:p>
            <a:pPr marL="2058988" lvl="4" indent="-265113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mesto za parkiranje RK</a:t>
            </a:r>
            <a:endParaRPr lang="vi-VN" sz="2400" dirty="0">
              <a:latin typeface="Corbel" pitchFamily="34" charset="0"/>
            </a:endParaRPr>
          </a:p>
          <a:p>
            <a:pPr marL="2058988" lvl="4" indent="-265113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priključenje na struju</a:t>
            </a:r>
            <a:endParaRPr lang="vi-VN" sz="2400" dirty="0">
              <a:latin typeface="Corbel" pitchFamily="34" charset="0"/>
            </a:endParaRPr>
          </a:p>
          <a:p>
            <a:pPr marL="2058988" lvl="4" indent="-265113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prolazak kablova</a:t>
            </a:r>
            <a:endParaRPr lang="vi-VN" sz="2400" dirty="0">
              <a:latin typeface="Corbel" pitchFamily="34" charset="0"/>
            </a:endParaRPr>
          </a:p>
          <a:p>
            <a:pPr marL="2058988" lvl="4" indent="-265113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postavka svetla i dodatna rasveta</a:t>
            </a:r>
            <a:endParaRPr lang="vi-VN" sz="2400" dirty="0">
              <a:latin typeface="Corbel" pitchFamily="34" charset="0"/>
            </a:endParaRPr>
          </a:p>
          <a:p>
            <a:pPr marL="2058988" lvl="4" indent="-265113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optička vidljivost (za potrebe direktnog prenosa)</a:t>
            </a:r>
            <a:endParaRPr lang="vi-VN" sz="2400" dirty="0">
              <a:latin typeface="Corbel" pitchFamily="34" charset="0"/>
            </a:endParaRPr>
          </a:p>
          <a:p>
            <a:pPr marL="2058988" lvl="4" indent="-265113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ozvuka i ton</a:t>
            </a:r>
          </a:p>
          <a:p>
            <a:pPr marL="2058988" lvl="4" indent="-265113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scenosled dešavanja</a:t>
            </a:r>
          </a:p>
          <a:p>
            <a:pPr marL="2058988" lvl="4" indent="-265113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okvirna satnica neposrednih priprema i realizacija događaja</a:t>
            </a:r>
            <a:endParaRPr lang="vi-VN" sz="2400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1163638" lvl="4" indent="-5334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+mj-lt"/>
              <a:buAutoNum type="arabicPeriod" startAt="8"/>
            </a:pPr>
            <a:r>
              <a:rPr lang="sr-Latn-RS" sz="2400" dirty="0">
                <a:latin typeface="Corbel" pitchFamily="34" charset="0"/>
              </a:rPr>
              <a:t>Po povratku u TV, organizator pristupa organizaciji radnih zadataka u koordinaciji sa ostatkom ekipe</a:t>
            </a:r>
            <a:endParaRPr lang="hr-HR" sz="44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- izviđanje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pozicije kamera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415" y="1592581"/>
            <a:ext cx="7413170" cy="518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postavka kamera na toretama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1535097"/>
            <a:ext cx="52578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16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postavka kamera na praktikablima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7749" y="1562100"/>
            <a:ext cx="9074051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87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Sklapanje/rasklapanje praktikabli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07" y="1600200"/>
            <a:ext cx="10652186" cy="504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3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640" y="1676400"/>
            <a:ext cx="10466719" cy="4953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Sklapanje/rasklapanje praktikabli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37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515" y="1633347"/>
            <a:ext cx="10788770" cy="51054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Sklapanje/rasklapanje praktikabli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96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93726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061" y="1557714"/>
            <a:ext cx="6710739" cy="507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Sklapanje/rasklapanje praktikabli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43800" y="2527150"/>
            <a:ext cx="2967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dirty="0"/>
              <a:t>Dimenzije praktikabli: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43800" y="2988815"/>
            <a:ext cx="4343400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sz="2400" dirty="0"/>
              <a:t>1m x 1m, h = 0,25m/ h = 0,50m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sz="2400" dirty="0"/>
              <a:t>2m x 1m, h = 0,25m/ h = 0,50m </a:t>
            </a:r>
          </a:p>
        </p:txBody>
      </p:sp>
    </p:spTree>
    <p:extLst>
      <p:ext uri="{BB962C8B-B14F-4D97-AF65-F5344CB8AC3E}">
        <p14:creationId xmlns:p14="http://schemas.microsoft.com/office/powerpoint/2010/main" val="278612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41" y="1905000"/>
            <a:ext cx="11869717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658600" cy="5334000"/>
          </a:xfrm>
        </p:spPr>
        <p:txBody>
          <a:bodyPr>
            <a:normAutofit/>
          </a:bodyPr>
          <a:lstStyle/>
          <a:p>
            <a:pPr marL="963613" lvl="2" indent="-3429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hr-HR" b="1" dirty="0"/>
              <a:t>Operativni plan za rad sa RK:</a:t>
            </a:r>
          </a:p>
          <a:p>
            <a:pPr marL="620713" lvl="2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hr-HR" sz="1200" dirty="0"/>
          </a:p>
          <a:p>
            <a:pPr marL="1265238" lvl="4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400" b="1" dirty="0">
                <a:latin typeface="Corbel" pitchFamily="34" charset="0"/>
              </a:rPr>
              <a:t>16.00</a:t>
            </a:r>
            <a:r>
              <a:rPr lang="sr-Latn-RS" sz="2400" b="1" dirty="0">
                <a:latin typeface="Corbel" pitchFamily="34" charset="0"/>
              </a:rPr>
              <a:t> </a:t>
            </a:r>
            <a:r>
              <a:rPr lang="sr-Latn-RS" sz="2400" dirty="0">
                <a:latin typeface="Corbel" pitchFamily="34" charset="0"/>
              </a:rPr>
              <a:t>(XX.YY – 4h) </a:t>
            </a:r>
            <a:r>
              <a:rPr lang="vi-VN" sz="2400" dirty="0">
                <a:latin typeface="Corbel" pitchFamily="34" charset="0"/>
              </a:rPr>
              <a:t>– postavka RK + montaža opreme</a:t>
            </a:r>
          </a:p>
          <a:p>
            <a:pPr marL="985838" lvl="4" indent="-1778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    </a:t>
            </a:r>
            <a:r>
              <a:rPr lang="vi-VN" dirty="0">
                <a:latin typeface="Corbel" pitchFamily="34" charset="0"/>
              </a:rPr>
              <a:t>(postavka kamera, provlačenje kablova, uspostavljanje četvorožično-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sporazumne veze, prosleđivanje TV test signala linkovskom vezom)</a:t>
            </a:r>
            <a:endParaRPr lang="sr-Latn-RS" dirty="0">
              <a:latin typeface="Corbel" pitchFamily="34" charset="0"/>
            </a:endParaRPr>
          </a:p>
          <a:p>
            <a:pPr marL="985838" lvl="4" indent="-1778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dirty="0">
              <a:latin typeface="Corbel" pitchFamily="34" charset="0"/>
            </a:endParaRPr>
          </a:p>
          <a:p>
            <a:pPr marL="1265238" lvl="4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400" b="1" dirty="0">
                <a:latin typeface="Corbel" pitchFamily="34" charset="0"/>
              </a:rPr>
              <a:t>18.00</a:t>
            </a:r>
            <a:r>
              <a:rPr lang="sr-Latn-RS" sz="2400" b="1" dirty="0">
                <a:latin typeface="Corbel" pitchFamily="34" charset="0"/>
              </a:rPr>
              <a:t> </a:t>
            </a:r>
            <a:r>
              <a:rPr lang="sr-Latn-RS" sz="2400" dirty="0">
                <a:latin typeface="Corbel" pitchFamily="34" charset="0"/>
              </a:rPr>
              <a:t>(XX:YY – 2h) </a:t>
            </a:r>
            <a:r>
              <a:rPr lang="vi-VN" sz="2400" dirty="0">
                <a:latin typeface="Corbel" pitchFamily="34" charset="0"/>
              </a:rPr>
              <a:t>–  generalna proba (tehnička i tonska proba za RK)</a:t>
            </a:r>
            <a:endParaRPr lang="sr-Latn-RS" sz="2400" dirty="0">
              <a:latin typeface="Corbel" pitchFamily="34" charset="0"/>
            </a:endParaRPr>
          </a:p>
          <a:p>
            <a:pPr marL="985838" lvl="4" indent="-1778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dirty="0">
              <a:latin typeface="Corbel" pitchFamily="34" charset="0"/>
            </a:endParaRPr>
          </a:p>
          <a:p>
            <a:pPr marL="1265238" lvl="4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400" b="1" dirty="0">
                <a:latin typeface="Corbel" pitchFamily="34" charset="0"/>
              </a:rPr>
              <a:t>19.45</a:t>
            </a:r>
            <a:r>
              <a:rPr lang="sr-Latn-RS" sz="2400" b="1" dirty="0">
                <a:latin typeface="Corbel" pitchFamily="34" charset="0"/>
              </a:rPr>
              <a:t> </a:t>
            </a:r>
            <a:r>
              <a:rPr lang="sr-Latn-RS" sz="2400" dirty="0">
                <a:latin typeface="Corbel" pitchFamily="34" charset="0"/>
              </a:rPr>
              <a:t>(XX.YY – 15 min.) </a:t>
            </a:r>
            <a:r>
              <a:rPr lang="vi-VN" sz="2400" dirty="0">
                <a:latin typeface="Corbel" pitchFamily="34" charset="0"/>
              </a:rPr>
              <a:t>–  stand by za TV ekipu</a:t>
            </a:r>
            <a:endParaRPr lang="sr-Latn-RS" sz="2400" dirty="0">
              <a:latin typeface="Corbel" pitchFamily="34" charset="0"/>
            </a:endParaRPr>
          </a:p>
          <a:p>
            <a:pPr marL="985838" lvl="4" indent="-1778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dirty="0">
              <a:latin typeface="Corbel" pitchFamily="34" charset="0"/>
            </a:endParaRPr>
          </a:p>
          <a:p>
            <a:pPr marL="1265238" lvl="4" indent="-4572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400" b="1" dirty="0">
                <a:latin typeface="Corbel" pitchFamily="34" charset="0"/>
              </a:rPr>
              <a:t>20.00</a:t>
            </a:r>
            <a:r>
              <a:rPr lang="sr-Latn-RS" sz="2400" b="1" dirty="0">
                <a:latin typeface="Corbel" pitchFamily="34" charset="0"/>
              </a:rPr>
              <a:t> </a:t>
            </a:r>
            <a:r>
              <a:rPr lang="sr-Latn-RS" sz="2400" dirty="0">
                <a:latin typeface="Corbel" pitchFamily="34" charset="0"/>
              </a:rPr>
              <a:t>(XX:YY) </a:t>
            </a:r>
            <a:r>
              <a:rPr lang="vi-VN" sz="2400" dirty="0">
                <a:latin typeface="Corbel" pitchFamily="34" charset="0"/>
              </a:rPr>
              <a:t>–  snimanje/direktan prenos</a:t>
            </a: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satnica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(primer)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600" y="4419600"/>
            <a:ext cx="3200399" cy="226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10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9829800" cy="5334000"/>
          </a:xfrm>
        </p:spPr>
        <p:txBody>
          <a:bodyPr>
            <a:normAutofit fontScale="92500" lnSpcReduction="1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b="1" u="sng" dirty="0"/>
              <a:t>28.12 – subota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i="1" dirty="0"/>
              <a:t>*09.00 – kombi i kamion u hangar rasvete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i="1" dirty="0"/>
              <a:t>*11.00 – priključenje na struju CENTAR SAVA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08.00 – 10.00  montaža dekora</a:t>
            </a:r>
          </a:p>
          <a:p>
            <a:pPr marL="620776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09.00 – 15.00  postavka rasvete</a:t>
            </a:r>
          </a:p>
          <a:p>
            <a:pPr marL="620776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11.00 – 15.00   postavka RK + tehnička proba</a:t>
            </a:r>
          </a:p>
          <a:p>
            <a:pPr marL="620776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15.00 – 17.00   nameštanje svetla</a:t>
            </a:r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b="1" u="sng" dirty="0"/>
              <a:t>29.12 – nedelja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200" dirty="0"/>
          </a:p>
          <a:p>
            <a:pPr marL="620776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13.00 – 14.00  korekcija dekora</a:t>
            </a:r>
          </a:p>
          <a:p>
            <a:pPr marL="620776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14.00 – 15.00  korekcija svetla</a:t>
            </a:r>
          </a:p>
          <a:p>
            <a:pPr marL="620776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15.00 – 15.45  tehnička priprema</a:t>
            </a:r>
          </a:p>
          <a:p>
            <a:pPr marL="620776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	         15.45  STAND BY za ekipu</a:t>
            </a:r>
          </a:p>
          <a:p>
            <a:pPr marL="630238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400" dirty="0"/>
              <a:t>16.00 – 22.00 DIREKTAN PRENOS</a:t>
            </a:r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primer plana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84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10134600" cy="5334000"/>
          </a:xfrm>
        </p:spPr>
        <p:txBody>
          <a:bodyPr>
            <a:normAutofit/>
          </a:bodyPr>
          <a:lstStyle/>
          <a:p>
            <a:pPr marL="620713" lvl="2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hr-HR" sz="2000" dirty="0"/>
          </a:p>
          <a:p>
            <a:pPr marL="963613" lvl="2" indent="-3429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Za potrebe vokalno-instrumentalnih izvođača ton se rešava na dva načina: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400" dirty="0">
              <a:latin typeface="Corbel" pitchFamily="34" charset="0"/>
            </a:endParaRPr>
          </a:p>
          <a:p>
            <a:pPr marL="1793875" lvl="4" indent="-3556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modulacijom</a:t>
            </a:r>
            <a:endParaRPr lang="vi-VN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1793875" lvl="4" indent="-3556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spliterom</a:t>
            </a:r>
            <a:endParaRPr lang="vi-VN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- ton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2438400"/>
            <a:ext cx="415290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61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630238" lvl="4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vi-VN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audio spliter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500" y="1571625"/>
            <a:ext cx="69088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41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8718" y="1541729"/>
            <a:ext cx="6954564" cy="5240071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audio spliter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81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3300" y="1600200"/>
            <a:ext cx="5105400" cy="5091218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audio spliter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856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334000"/>
          </a:xfrm>
        </p:spPr>
        <p:txBody>
          <a:bodyPr>
            <a:normAutofit/>
          </a:bodyPr>
          <a:lstStyle/>
          <a:p>
            <a:pPr marL="620713" lvl="2" indent="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hr-HR" sz="1100" dirty="0"/>
          </a:p>
          <a:p>
            <a:pPr marL="963613" lvl="2" indent="-3429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hr-HR" dirty="0"/>
              <a:t>Za potrebe direktnog prenosa: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linkovska veza</a:t>
            </a:r>
            <a:endParaRPr lang="vi-VN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četvorožično sporazumna veza</a:t>
            </a:r>
            <a:endParaRPr lang="vi-VN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direktan prenos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276600"/>
            <a:ext cx="114300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85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optička vidljivost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9127" y="1524000"/>
            <a:ext cx="8973746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34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- linkovi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3890428"/>
            <a:ext cx="2819400" cy="28047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67" y="1565177"/>
            <a:ext cx="2852039" cy="21363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1619952"/>
            <a:ext cx="3867644" cy="514396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3800" y="1598609"/>
            <a:ext cx="4137914" cy="5183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4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793875" lvl="4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3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koder / dekoder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7864" y="4114800"/>
            <a:ext cx="9022233" cy="238243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783" y="1600200"/>
            <a:ext cx="9104839" cy="238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31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91" y="2286000"/>
            <a:ext cx="11870418" cy="321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11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334000"/>
          </a:xfrm>
        </p:spPr>
        <p:txBody>
          <a:bodyPr>
            <a:normAutofit/>
          </a:bodyPr>
          <a:lstStyle/>
          <a:p>
            <a:pPr marL="963613" lvl="2" indent="-3429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endParaRPr lang="hr-HR" dirty="0"/>
          </a:p>
          <a:p>
            <a:pPr marL="963613" lvl="2" indent="-3429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hr-HR" dirty="0"/>
              <a:t>TV ekipa za realizaciju sa RK: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producent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organizator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reditelj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direktor fotografije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tehničko vođstvo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ton majstor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sekretar režije/magnetoskop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video mikser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- ekipa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54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658600" cy="5334000"/>
          </a:xfrm>
        </p:spPr>
        <p:txBody>
          <a:bodyPr>
            <a:normAutofit/>
          </a:bodyPr>
          <a:lstStyle/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900" dirty="0">
              <a:latin typeface="Corbel" pitchFamily="34" charset="0"/>
            </a:endParaRP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kontrola kamere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realizator el. grafičke obrade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kamermani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asistent režije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monteri opreme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tehničar prenosnih veza (za ostvarenje direktnog prenosa)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muzički urednik/saradnik (pomaže reditelju prilikom realizacije muzičkih događaja)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električar (ako se koristi dodatna rasveta)</a:t>
            </a:r>
          </a:p>
          <a:p>
            <a:pPr marL="2058988" lvl="4" indent="-265113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rasvetljivači (ako se koristi dodatna rasveta)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- ekipa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67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282" y="1557198"/>
            <a:ext cx="6953436" cy="521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72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- video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597" y="1562100"/>
            <a:ext cx="7768606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93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- video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1698" y="1600201"/>
            <a:ext cx="7768604" cy="51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7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- audio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486" y="1549227"/>
            <a:ext cx="7845027" cy="5232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6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155448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– EVS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(server)</a:t>
            </a:r>
            <a:endParaRPr lang="en-US" sz="2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1697" y="1600200"/>
            <a:ext cx="7768606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36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840232" lvl="3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RK - EVS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734" y="1558401"/>
            <a:ext cx="6964532" cy="522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58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2745</TotalTime>
  <Words>804</Words>
  <Application>Microsoft Office PowerPoint</Application>
  <PresentationFormat>Widescreen</PresentationFormat>
  <Paragraphs>674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RK – reportažna kola</vt:lpstr>
      <vt:lpstr>RK</vt:lpstr>
      <vt:lpstr>RK</vt:lpstr>
      <vt:lpstr>RK</vt:lpstr>
      <vt:lpstr>RK - video</vt:lpstr>
      <vt:lpstr>RK - video</vt:lpstr>
      <vt:lpstr>RK - audio</vt:lpstr>
      <vt:lpstr>RK – EVS (server)</vt:lpstr>
      <vt:lpstr>RK - EVS</vt:lpstr>
      <vt:lpstr>RK - raspored</vt:lpstr>
      <vt:lpstr>RK – tehnička soba</vt:lpstr>
      <vt:lpstr>RK</vt:lpstr>
      <vt:lpstr>RK – raspored sa ekstenzijom</vt:lpstr>
      <vt:lpstr>RK – mini </vt:lpstr>
      <vt:lpstr>RK – kamera link</vt:lpstr>
      <vt:lpstr>RK – kamera link</vt:lpstr>
      <vt:lpstr>RK – direktan prenos</vt:lpstr>
      <vt:lpstr>RK – od ideje do emitovanja</vt:lpstr>
      <vt:lpstr>RK – od ideje do emitovanja</vt:lpstr>
      <vt:lpstr>RK – od ideje do emitovanja</vt:lpstr>
      <vt:lpstr>RK - izviđanje</vt:lpstr>
      <vt:lpstr>RK - izviđanje</vt:lpstr>
      <vt:lpstr>RK – pozicije kamera</vt:lpstr>
      <vt:lpstr>RK – postavka kamera na toretama</vt:lpstr>
      <vt:lpstr>RK – postavka kamera na praktikablima</vt:lpstr>
      <vt:lpstr>Sklapanje/rasklapanje praktikabli</vt:lpstr>
      <vt:lpstr>Sklapanje/rasklapanje praktikabli</vt:lpstr>
      <vt:lpstr>Sklapanje/rasklapanje praktikabli</vt:lpstr>
      <vt:lpstr>Sklapanje/rasklapanje praktikabli</vt:lpstr>
      <vt:lpstr>RK – satnica (primer)</vt:lpstr>
      <vt:lpstr>RK – primer plana</vt:lpstr>
      <vt:lpstr>RK - ton</vt:lpstr>
      <vt:lpstr>RK – audio spliter</vt:lpstr>
      <vt:lpstr>RK – audio spliter</vt:lpstr>
      <vt:lpstr>RK – audio spliter</vt:lpstr>
      <vt:lpstr>RK – direktan prenos</vt:lpstr>
      <vt:lpstr>RK – optička vidljivost</vt:lpstr>
      <vt:lpstr>RK - linkovi</vt:lpstr>
      <vt:lpstr>RK – koder / dekoder</vt:lpstr>
      <vt:lpstr>RK - ekipa</vt:lpstr>
      <vt:lpstr>RK - ekipa</vt:lpstr>
      <vt:lpstr>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1073</cp:revision>
  <dcterms:created xsi:type="dcterms:W3CDTF">2006-08-16T00:00:00Z</dcterms:created>
  <dcterms:modified xsi:type="dcterms:W3CDTF">2024-08-04T11:23:50Z</dcterms:modified>
</cp:coreProperties>
</file>