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22"/>
  </p:notesMasterIdLst>
  <p:sldIdLst>
    <p:sldId id="256" r:id="rId2"/>
    <p:sldId id="271" r:id="rId3"/>
    <p:sldId id="309" r:id="rId4"/>
    <p:sldId id="352" r:id="rId5"/>
    <p:sldId id="402" r:id="rId6"/>
    <p:sldId id="404" r:id="rId7"/>
    <p:sldId id="411" r:id="rId8"/>
    <p:sldId id="412" r:id="rId9"/>
    <p:sldId id="405" r:id="rId10"/>
    <p:sldId id="406" r:id="rId11"/>
    <p:sldId id="407" r:id="rId12"/>
    <p:sldId id="408" r:id="rId13"/>
    <p:sldId id="409" r:id="rId14"/>
    <p:sldId id="410" r:id="rId15"/>
    <p:sldId id="413" r:id="rId16"/>
    <p:sldId id="403" r:id="rId17"/>
    <p:sldId id="414" r:id="rId18"/>
    <p:sldId id="415" r:id="rId19"/>
    <p:sldId id="416" r:id="rId20"/>
    <p:sldId id="435" r:id="rId21"/>
    <p:sldId id="430" r:id="rId22"/>
    <p:sldId id="431" r:id="rId23"/>
    <p:sldId id="432" r:id="rId24"/>
    <p:sldId id="433" r:id="rId25"/>
    <p:sldId id="434" r:id="rId26"/>
    <p:sldId id="429" r:id="rId27"/>
    <p:sldId id="417" r:id="rId28"/>
    <p:sldId id="418" r:id="rId29"/>
    <p:sldId id="419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01" r:id="rId38"/>
    <p:sldId id="351" r:id="rId39"/>
    <p:sldId id="338" r:id="rId40"/>
    <p:sldId id="337" r:id="rId41"/>
    <p:sldId id="341" r:id="rId42"/>
    <p:sldId id="348" r:id="rId43"/>
    <p:sldId id="350" r:id="rId44"/>
    <p:sldId id="335" r:id="rId45"/>
    <p:sldId id="346" r:id="rId46"/>
    <p:sldId id="347" r:id="rId47"/>
    <p:sldId id="345" r:id="rId48"/>
    <p:sldId id="342" r:id="rId49"/>
    <p:sldId id="334" r:id="rId50"/>
    <p:sldId id="310" r:id="rId51"/>
    <p:sldId id="349" r:id="rId52"/>
    <p:sldId id="339" r:id="rId53"/>
    <p:sldId id="340" r:id="rId54"/>
    <p:sldId id="344" r:id="rId55"/>
    <p:sldId id="343" r:id="rId56"/>
    <p:sldId id="336" r:id="rId57"/>
    <p:sldId id="379" r:id="rId58"/>
    <p:sldId id="353" r:id="rId59"/>
    <p:sldId id="371" r:id="rId60"/>
    <p:sldId id="356" r:id="rId61"/>
    <p:sldId id="354" r:id="rId62"/>
    <p:sldId id="377" r:id="rId63"/>
    <p:sldId id="357" r:id="rId64"/>
    <p:sldId id="358" r:id="rId65"/>
    <p:sldId id="359" r:id="rId66"/>
    <p:sldId id="396" r:id="rId67"/>
    <p:sldId id="360" r:id="rId68"/>
    <p:sldId id="361" r:id="rId69"/>
    <p:sldId id="362" r:id="rId70"/>
    <p:sldId id="370" r:id="rId71"/>
    <p:sldId id="355" r:id="rId72"/>
    <p:sldId id="366" r:id="rId73"/>
    <p:sldId id="369" r:id="rId74"/>
    <p:sldId id="376" r:id="rId75"/>
    <p:sldId id="373" r:id="rId76"/>
    <p:sldId id="374" r:id="rId77"/>
    <p:sldId id="375" r:id="rId78"/>
    <p:sldId id="363" r:id="rId79"/>
    <p:sldId id="364" r:id="rId80"/>
    <p:sldId id="365" r:id="rId81"/>
    <p:sldId id="372" r:id="rId82"/>
    <p:sldId id="333" r:id="rId83"/>
    <p:sldId id="311" r:id="rId84"/>
    <p:sldId id="312" r:id="rId85"/>
    <p:sldId id="319" r:id="rId86"/>
    <p:sldId id="318" r:id="rId87"/>
    <p:sldId id="313" r:id="rId88"/>
    <p:sldId id="314" r:id="rId89"/>
    <p:sldId id="315" r:id="rId90"/>
    <p:sldId id="316" r:id="rId91"/>
    <p:sldId id="317" r:id="rId92"/>
    <p:sldId id="320" r:id="rId93"/>
    <p:sldId id="321" r:id="rId94"/>
    <p:sldId id="397" r:id="rId95"/>
    <p:sldId id="398" r:id="rId96"/>
    <p:sldId id="322" r:id="rId97"/>
    <p:sldId id="323" r:id="rId98"/>
    <p:sldId id="324" r:id="rId99"/>
    <p:sldId id="325" r:id="rId100"/>
    <p:sldId id="326" r:id="rId101"/>
    <p:sldId id="327" r:id="rId102"/>
    <p:sldId id="328" r:id="rId103"/>
    <p:sldId id="329" r:id="rId104"/>
    <p:sldId id="330" r:id="rId105"/>
    <p:sldId id="331" r:id="rId106"/>
    <p:sldId id="332" r:id="rId107"/>
    <p:sldId id="381" r:id="rId108"/>
    <p:sldId id="382" r:id="rId109"/>
    <p:sldId id="383" r:id="rId110"/>
    <p:sldId id="384" r:id="rId111"/>
    <p:sldId id="385" r:id="rId112"/>
    <p:sldId id="387" r:id="rId113"/>
    <p:sldId id="392" r:id="rId114"/>
    <p:sldId id="389" r:id="rId115"/>
    <p:sldId id="393" r:id="rId116"/>
    <p:sldId id="390" r:id="rId117"/>
    <p:sldId id="400" r:id="rId118"/>
    <p:sldId id="391" r:id="rId119"/>
    <p:sldId id="394" r:id="rId120"/>
    <p:sldId id="304" r:id="rId1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9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04-Aug-24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04-Aug-24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gif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0.jpe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gif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gi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gif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6203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STUDIO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2400"/>
            <a:ext cx="723900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1696" y="1600200"/>
            <a:ext cx="776860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52400"/>
            <a:ext cx="2182813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367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87" y="1600200"/>
            <a:ext cx="10504026" cy="50292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(tehno kran)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8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6496" y="1523999"/>
            <a:ext cx="8942808" cy="518160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8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2674" y="1509574"/>
            <a:ext cx="5210452" cy="521045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5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638" y="1600200"/>
            <a:ext cx="6863763" cy="515525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19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4812" y="1600201"/>
            <a:ext cx="8245988" cy="512958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0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317" y="1600200"/>
            <a:ext cx="8425365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61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Kran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1" y="1600201"/>
            <a:ext cx="7735159" cy="514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59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1676" y="1685925"/>
            <a:ext cx="3667125" cy="48984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400" y="1666430"/>
            <a:ext cx="3271964" cy="491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66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752600"/>
            <a:ext cx="4226631" cy="47490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2333625"/>
            <a:ext cx="7029779" cy="304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1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919885"/>
            <a:ext cx="5531648" cy="43285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200" y="1900517"/>
            <a:ext cx="6231040" cy="434788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40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100" y="1600200"/>
            <a:ext cx="9076266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15367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50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52573"/>
            <a:ext cx="2400300" cy="2400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800" y="1600200"/>
            <a:ext cx="5172074" cy="51720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5539" y="4048125"/>
            <a:ext cx="2724149" cy="2724149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2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600200"/>
            <a:ext cx="51816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23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0"/>
            <a:ext cx="3886200" cy="5181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4926" y="2971800"/>
            <a:ext cx="4482074" cy="285172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Audio oprema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90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blue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910" y="1538926"/>
            <a:ext cx="8475980" cy="524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4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859" y="1905000"/>
            <a:ext cx="11766282" cy="4191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34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4745" y="1600200"/>
            <a:ext cx="66040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96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600200"/>
            <a:ext cx="6438900" cy="515112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7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41" y="1485900"/>
            <a:ext cx="9048718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3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3100" y="1603652"/>
            <a:ext cx="8305800" cy="517814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22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159" y="1582738"/>
            <a:ext cx="10787681" cy="519906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Chroma key – green box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2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8311" y="1600200"/>
            <a:ext cx="9195378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7" y="152400"/>
            <a:ext cx="153479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054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658600" cy="5334000"/>
          </a:xfrm>
        </p:spPr>
        <p:txBody>
          <a:bodyPr>
            <a:normAutofit fontScale="77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3100" dirty="0">
                <a:latin typeface="Corbel" pitchFamily="34" charset="0"/>
              </a:rPr>
              <a:t>Ekipu studija čini</a:t>
            </a:r>
            <a:r>
              <a:rPr lang="vi-VN" sz="3100" dirty="0">
                <a:latin typeface="Corbel" pitchFamily="34" charset="0"/>
              </a:rPr>
              <a:t>: </a:t>
            </a:r>
            <a:endParaRPr lang="hr-HR" sz="3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scenski radnik/dekorater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rasvetljivač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mikroman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kamerman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asistent režije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šminker</a:t>
            </a:r>
          </a:p>
          <a:p>
            <a:pPr marL="1489075" lvl="3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3100" b="1" dirty="0">
                <a:solidFill>
                  <a:srgbClr val="C00000"/>
                </a:solidFill>
              </a:rPr>
              <a:t>garderober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5300" y="1588947"/>
            <a:ext cx="3581400" cy="5211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1223963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92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222" y="1561998"/>
            <a:ext cx="6953555" cy="521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122555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875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E75FE9F-1CF6-74D4-941F-C16A96B3F1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850"/>
          <a:stretch/>
        </p:blipFill>
        <p:spPr>
          <a:xfrm>
            <a:off x="1179213" y="1581150"/>
            <a:ext cx="9833573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7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323191F-89D8-DA7B-EC10-93640E0CE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699" y="1581150"/>
            <a:ext cx="7772401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6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1584151"/>
            <a:ext cx="8686799" cy="519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157288" cy="98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84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2886" y="1530351"/>
            <a:ext cx="7730027" cy="5241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1525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18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9744" y="1600200"/>
            <a:ext cx="7312512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32541"/>
            <a:ext cx="2971800" cy="79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309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koristi se za snimanje ili ostvarenje direktnog prenosa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opremljen je kompletnom rasvetom, kamerama, audio i video opremom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rad u studiju planira se preko planskog odeljenja u skladu sa programskom šemom i postojećim tehničkim kapacitetima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>
                <a:solidFill>
                  <a:prstClr val="black"/>
                </a:solidFill>
              </a:rPr>
              <a:t>veličina studija zavisi od vrste i obima programa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9328" y="1600200"/>
            <a:ext cx="9397144" cy="510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99" y="261728"/>
            <a:ext cx="29686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289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1595718"/>
            <a:ext cx="7924800" cy="518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5281"/>
            <a:ext cx="29686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444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7025" y="1600200"/>
            <a:ext cx="791795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" y="326231"/>
            <a:ext cx="29686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11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6100" y="1534562"/>
            <a:ext cx="6019799" cy="516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6" y="326231"/>
            <a:ext cx="29686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5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1078" y="1524001"/>
            <a:ext cx="6549843" cy="525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29686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92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7409" y="1524001"/>
            <a:ext cx="7557182" cy="525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" y="288131"/>
            <a:ext cx="2968625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79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01" y="1905000"/>
            <a:ext cx="11988798" cy="4495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" y="76200"/>
            <a:ext cx="1300163" cy="130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350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102425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VISION TEAM – Beograd, studio 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56" y="1714500"/>
            <a:ext cx="11750888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53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78625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VISION TEAM – Beograd, studio B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1" y="1579221"/>
            <a:ext cx="3919346" cy="520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150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78625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VISION TEAM – Beograd, studio C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" y="2057400"/>
            <a:ext cx="12066244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326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 fontScale="250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9600" dirty="0"/>
              <a:t>Potrebni radni procesi u studiju: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2025650" lvl="3" indent="-231775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b="1" dirty="0">
                <a:solidFill>
                  <a:srgbClr val="C00000"/>
                </a:solidFill>
                <a:latin typeface="Corbel" pitchFamily="34" charset="0"/>
              </a:rPr>
              <a:t>nameštanje dekora</a:t>
            </a:r>
          </a:p>
          <a:p>
            <a:pPr marL="2025650" lvl="3" indent="-231775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b="1" dirty="0">
                <a:solidFill>
                  <a:srgbClr val="C00000"/>
                </a:solidFill>
                <a:latin typeface="Corbel" pitchFamily="34" charset="0"/>
              </a:rPr>
              <a:t>nameštanje svetla</a:t>
            </a:r>
          </a:p>
          <a:p>
            <a:pPr marL="2025650" lvl="3" indent="-231775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b="1" dirty="0">
                <a:solidFill>
                  <a:srgbClr val="C00000"/>
                </a:solidFill>
                <a:latin typeface="Corbel" pitchFamily="34" charset="0"/>
              </a:rPr>
              <a:t>pozicioniranje, postavka i podešavanje kamera</a:t>
            </a:r>
          </a:p>
          <a:p>
            <a:pPr marL="2025650" lvl="3" indent="-231775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b="1" dirty="0">
                <a:solidFill>
                  <a:srgbClr val="C00000"/>
                </a:solidFill>
                <a:latin typeface="Corbel" pitchFamily="34" charset="0"/>
              </a:rPr>
              <a:t>postavka i kontrola mikrofona</a:t>
            </a:r>
          </a:p>
          <a:p>
            <a:pPr marL="2025650" lvl="3" indent="-231775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b="1" dirty="0">
                <a:solidFill>
                  <a:srgbClr val="C00000"/>
                </a:solidFill>
                <a:latin typeface="Corbel" pitchFamily="34" charset="0"/>
              </a:rPr>
              <a:t>ulazak kostimiranih i našminkanih izvođača</a:t>
            </a:r>
          </a:p>
          <a:p>
            <a:pPr marL="2025650" lvl="3" indent="-231775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b="1" dirty="0">
                <a:solidFill>
                  <a:srgbClr val="C00000"/>
                </a:solidFill>
                <a:latin typeface="Corbel" pitchFamily="34" charset="0"/>
              </a:rPr>
              <a:t>realizacija (snimanje/“živo“)</a:t>
            </a:r>
            <a:endParaRPr lang="sr-Latn-RS" sz="8000" b="1" dirty="0">
              <a:solidFill>
                <a:srgbClr val="C00000"/>
              </a:solidFill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900" dirty="0">
              <a:latin typeface="Corbel" pitchFamily="34" charset="0"/>
            </a:endParaRPr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9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9600" dirty="0"/>
              <a:t>U studiju se nalaze: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2058988" lvl="3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dirty="0">
                <a:latin typeface="Corbel" pitchFamily="34" charset="0"/>
              </a:rPr>
              <a:t>studijske kamere na pokretnim stativima (3-</a:t>
            </a:r>
            <a:r>
              <a:rPr lang="sr-Latn-RS" sz="8000" dirty="0">
                <a:latin typeface="Corbel" pitchFamily="34" charset="0"/>
              </a:rPr>
              <a:t>8</a:t>
            </a:r>
            <a:r>
              <a:rPr lang="vi-VN" sz="8000" dirty="0">
                <a:latin typeface="Corbel" pitchFamily="34" charset="0"/>
              </a:rPr>
              <a:t> kamernih lanaca)</a:t>
            </a:r>
          </a:p>
          <a:p>
            <a:pPr marL="2058988" lvl="3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dirty="0">
                <a:latin typeface="Corbel" pitchFamily="34" charset="0"/>
              </a:rPr>
              <a:t>rasveta postavljena na grid („roštilj“) plafona studija</a:t>
            </a:r>
          </a:p>
          <a:p>
            <a:pPr marL="2058988" lvl="3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dirty="0">
                <a:latin typeface="Corbel" pitchFamily="34" charset="0"/>
              </a:rPr>
              <a:t>audio-video monitoring</a:t>
            </a:r>
          </a:p>
          <a:p>
            <a:pPr marL="2058988" lvl="3" indent="-265113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8000" dirty="0">
                <a:latin typeface="Corbel" pitchFamily="34" charset="0"/>
              </a:rPr>
              <a:t>mikrofoni</a:t>
            </a:r>
            <a:endParaRPr lang="vi-VN" sz="6400" dirty="0">
              <a:latin typeface="Corbe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4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9182"/>
            <a:ext cx="2362200" cy="1236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3474A86-84FF-0EF1-32DD-875FFB79C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024" y="1523775"/>
            <a:ext cx="9217951" cy="518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9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0133" y="1593850"/>
            <a:ext cx="921173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35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097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01" y="1524001"/>
            <a:ext cx="9347197" cy="525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85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0134" y="1571625"/>
            <a:ext cx="9211732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36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8273" y="1600201"/>
            <a:ext cx="8719254" cy="51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528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2034" y="1600201"/>
            <a:ext cx="9211731" cy="51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31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0133" y="1600200"/>
            <a:ext cx="921173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236537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7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600200"/>
            <a:ext cx="725744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1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580225"/>
            <a:ext cx="7620000" cy="516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5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787" y="1590320"/>
            <a:ext cx="6422226" cy="518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6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9220" y="1524000"/>
            <a:ext cx="6893560" cy="52578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14300"/>
            <a:ext cx="1384300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12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993" y="1562102"/>
            <a:ext cx="7669760" cy="521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3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966" y="1557337"/>
            <a:ext cx="9254067" cy="520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8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600200"/>
            <a:ext cx="68072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7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72" y="1638300"/>
            <a:ext cx="1120265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3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88549"/>
            <a:ext cx="7848600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7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899" y="1600200"/>
            <a:ext cx="921820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51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(virtuelni)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407" y="1591055"/>
            <a:ext cx="9269185" cy="519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3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545760"/>
            <a:ext cx="8566118" cy="523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8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035" y="1600200"/>
            <a:ext cx="9219929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401" y="1562115"/>
            <a:ext cx="6886575" cy="51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6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2560" y="1600200"/>
            <a:ext cx="932688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228600"/>
            <a:ext cx="1381125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88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6633" y="1528762"/>
            <a:ext cx="9338734" cy="525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8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091" y="1558528"/>
            <a:ext cx="9285817" cy="522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8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435" y="1571649"/>
            <a:ext cx="9231130" cy="519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2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347" y="1524000"/>
            <a:ext cx="10545306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91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427" y="1524000"/>
            <a:ext cx="10196945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93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562" y="1485265"/>
            <a:ext cx="8090875" cy="525906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02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1600200"/>
            <a:ext cx="7667348" cy="511406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30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562100"/>
            <a:ext cx="6934200" cy="52006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12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1" y="1600200"/>
            <a:ext cx="6807201" cy="5105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5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1600201"/>
            <a:ext cx="6826732" cy="509587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48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1600200"/>
            <a:ext cx="9144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1061"/>
            <a:ext cx="2057400" cy="661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45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760" y="1600200"/>
            <a:ext cx="1019048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8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6618" y="1579301"/>
            <a:ext cx="4177983" cy="50885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4912" y="1579301"/>
            <a:ext cx="2274889" cy="508856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(na pantografu)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831" y="1600200"/>
            <a:ext cx="8808256" cy="506613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(na motorizovanoj motki)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0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2141969"/>
            <a:ext cx="3959112" cy="39591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020" y="2155832"/>
            <a:ext cx="5942380" cy="3959111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5600" y="6261115"/>
            <a:ext cx="1200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klasična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431328" y="6290846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fluo (hladna)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9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752600"/>
            <a:ext cx="3048000" cy="2667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800" y="1524001"/>
            <a:ext cx="2857500" cy="2219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4038600"/>
            <a:ext cx="2400300" cy="24003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7464" y="4572000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fluo (hladna)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8229601" y="396240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ciklorama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6189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1674920"/>
            <a:ext cx="3293616" cy="27446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8048" y="2057400"/>
            <a:ext cx="4006392" cy="3886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0320" y="4527550"/>
            <a:ext cx="2118881" cy="202565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03508" y="6172200"/>
            <a:ext cx="1469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Top (spot)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077767" y="4527550"/>
            <a:ext cx="1832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LED (hladna)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9821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94" y="1752600"/>
            <a:ext cx="11956211" cy="4800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33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714500"/>
            <a:ext cx="4171950" cy="41719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6100" y="1651942"/>
            <a:ext cx="3314700" cy="415442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Rasveta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6744" y="604953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vario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581400" y="6049531"/>
            <a:ext cx="869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/>
              <a:t>bruta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7475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Dimeri i rasvetni pult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523999"/>
            <a:ext cx="4087092" cy="52451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1600200"/>
            <a:ext cx="6673463" cy="516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05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Svetlosni pult i priključci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066185"/>
            <a:ext cx="7400691" cy="37250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1373" y="2057400"/>
            <a:ext cx="3725014" cy="372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7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1524000"/>
            <a:ext cx="70104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2060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09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619" y="1524000"/>
            <a:ext cx="9006561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89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7064" y="1524000"/>
            <a:ext cx="7357871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01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8631" y="1515720"/>
            <a:ext cx="4994737" cy="526608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svetla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99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šine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16" y="2133600"/>
            <a:ext cx="11905937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9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600200"/>
            <a:ext cx="77724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(zavesa)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4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812" y="1568683"/>
            <a:ext cx="9262376" cy="521311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(bela, osvetljena)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65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5466" y="1528762"/>
            <a:ext cx="9304867" cy="523398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(bela, osvetljena)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13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6375" y="1600200"/>
            <a:ext cx="6807200" cy="51054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06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9506" y="1572423"/>
            <a:ext cx="3497094" cy="29569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6714" y="4648200"/>
            <a:ext cx="2127886" cy="21278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578137"/>
            <a:ext cx="6332501" cy="519794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(mustre za projekcije)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81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38" y="2133600"/>
            <a:ext cx="11960022" cy="38862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Ciklorama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(mustre za projekcije)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95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1524001"/>
            <a:ext cx="7010399" cy="525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2060575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470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288" y="1466850"/>
            <a:ext cx="7911423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8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(LED rasveta na ciklorami)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334" y="2133600"/>
            <a:ext cx="1176133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8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2590799"/>
            <a:ext cx="9753600" cy="4190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 fontScale="92500"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600" b="1" dirty="0"/>
              <a:t>Kamerni lanac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         	     </a:t>
            </a:r>
            <a:r>
              <a:rPr lang="hr-HR" sz="2600" dirty="0"/>
              <a:t>KAMERA</a:t>
            </a:r>
            <a:r>
              <a:rPr lang="hr-HR" sz="2000" dirty="0"/>
              <a:t>		                         </a:t>
            </a:r>
            <a:r>
              <a:rPr lang="hr-HR" sz="2600" dirty="0"/>
              <a:t>KABL</a:t>
            </a:r>
            <a:r>
              <a:rPr lang="hr-HR" sz="2000" dirty="0"/>
              <a:t>	              </a:t>
            </a:r>
            <a:r>
              <a:rPr lang="hr-HR" sz="2600" dirty="0"/>
              <a:t>KONTROLA KAMERE</a:t>
            </a: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Kamerni lanac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3881656" y="2362200"/>
            <a:ext cx="1600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7010400" y="2362200"/>
            <a:ext cx="990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3400" y="2949079"/>
            <a:ext cx="2330704" cy="33439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2187" y="3443456"/>
            <a:ext cx="2586413" cy="16423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850161"/>
            <a:ext cx="3457251" cy="345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8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5873" y="1600200"/>
            <a:ext cx="514921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2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5097" y="2251591"/>
            <a:ext cx="5004561" cy="39206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0401" y="1600200"/>
            <a:ext cx="3251199" cy="243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4163134"/>
            <a:ext cx="3276599" cy="2548466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21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981200"/>
            <a:ext cx="5252440" cy="41147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600" y="2390775"/>
            <a:ext cx="6449173" cy="362902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9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934" y="1528763"/>
            <a:ext cx="9287931" cy="522446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373" y="1485900"/>
            <a:ext cx="9343254" cy="52578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47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2045" y="1576832"/>
            <a:ext cx="7850155" cy="512876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1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71625"/>
            <a:ext cx="77724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03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1600" y="1600200"/>
            <a:ext cx="6908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14300"/>
            <a:ext cx="218407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97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1585912"/>
            <a:ext cx="4724400" cy="516731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(sa „idiotom“)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06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400" y="1581150"/>
            <a:ext cx="6934200" cy="520065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Studijska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9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Kontrola kamere  (CCU)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68" y="1828799"/>
            <a:ext cx="3251632" cy="46651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1828799"/>
            <a:ext cx="8286292" cy="466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6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3473" y="1590675"/>
            <a:ext cx="954505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26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021" y="1600201"/>
            <a:ext cx="4853957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6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621" y="1600201"/>
            <a:ext cx="7908757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6376" y="1528646"/>
            <a:ext cx="8119248" cy="525315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86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091" y="1600200"/>
            <a:ext cx="6908800" cy="51816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Robotizovana kamera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36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ENG kamera u sistemu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6814" y="1524001"/>
            <a:ext cx="7918372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4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840232" lvl="3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Kamera kran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1524000"/>
            <a:ext cx="6134100" cy="519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3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2411</TotalTime>
  <Words>549</Words>
  <Application>Microsoft Office PowerPoint</Application>
  <PresentationFormat>Widescreen</PresentationFormat>
  <Paragraphs>2351</Paragraphs>
  <Slides>120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120</vt:i4>
      </vt:variant>
    </vt:vector>
  </HeadingPairs>
  <TitlesOfParts>
    <vt:vector size="12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TV STUDIO</vt:lpstr>
      <vt:lpstr>Studio</vt:lpstr>
      <vt:lpstr>Studio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VISION TEAM – Beograd, studio A</vt:lpstr>
      <vt:lpstr>VISION TEAM – Beograd, studio B</vt:lpstr>
      <vt:lpstr>VISION TEAM – Beograd, studio 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Studio</vt:lpstr>
      <vt:lpstr>Studio</vt:lpstr>
      <vt:lpstr>Studio</vt:lpstr>
      <vt:lpstr>Studio</vt:lpstr>
      <vt:lpstr>Studio</vt:lpstr>
      <vt:lpstr>Studio</vt:lpstr>
      <vt:lpstr>Studio</vt:lpstr>
      <vt:lpstr>Studio</vt:lpstr>
      <vt:lpstr>Studio</vt:lpstr>
      <vt:lpstr>Studio (virtuelni)</vt:lpstr>
      <vt:lpstr>Studio</vt:lpstr>
      <vt:lpstr>Studio</vt:lpstr>
      <vt:lpstr>Studio</vt:lpstr>
      <vt:lpstr>Studio</vt:lpstr>
      <vt:lpstr>Studio</vt:lpstr>
      <vt:lpstr>Rasveta u studiju</vt:lpstr>
      <vt:lpstr>Rasveta u studiju</vt:lpstr>
      <vt:lpstr>Rasveta u studiju</vt:lpstr>
      <vt:lpstr>Rasveta u studiju</vt:lpstr>
      <vt:lpstr>Rasveta u studiju</vt:lpstr>
      <vt:lpstr>Rasveta u studiju</vt:lpstr>
      <vt:lpstr>Rasveta u studiju</vt:lpstr>
      <vt:lpstr>Rasveta u studiju</vt:lpstr>
      <vt:lpstr>Rasveta u studiju</vt:lpstr>
      <vt:lpstr>Rasveta u studiju (na pantografu)</vt:lpstr>
      <vt:lpstr>Rasveta u studiju (na motorizovanoj motki)</vt:lpstr>
      <vt:lpstr>Rasveta u studiju</vt:lpstr>
      <vt:lpstr>Rasveta u studiju</vt:lpstr>
      <vt:lpstr>Rasveta u studiju</vt:lpstr>
      <vt:lpstr>Rasveta u studiju</vt:lpstr>
      <vt:lpstr>Rasveta u studiju</vt:lpstr>
      <vt:lpstr>Dimeri i rasvetni pult</vt:lpstr>
      <vt:lpstr>Svetlosni pult i priključci</vt:lpstr>
      <vt:lpstr>Postavka svetla</vt:lpstr>
      <vt:lpstr>Postavka svetla</vt:lpstr>
      <vt:lpstr>Postavka svetla</vt:lpstr>
      <vt:lpstr>Ciklorama šine</vt:lpstr>
      <vt:lpstr>Ciklorama (zavesa)</vt:lpstr>
      <vt:lpstr>Ciklorama (bela, osvetljena)</vt:lpstr>
      <vt:lpstr>Ciklorama (bela, osvetljena)</vt:lpstr>
      <vt:lpstr>Ciklorama</vt:lpstr>
      <vt:lpstr>Ciklorama (mustre za projekcije)</vt:lpstr>
      <vt:lpstr>Ciklorama (mustre za projekcije)</vt:lpstr>
      <vt:lpstr>Studio</vt:lpstr>
      <vt:lpstr>Studio (LED rasveta na ciklorami)</vt:lpstr>
      <vt:lpstr>Kamerni lanac</vt:lpstr>
      <vt:lpstr>Studijska kamera</vt:lpstr>
      <vt:lpstr>Studijska kamera</vt:lpstr>
      <vt:lpstr>Studijska kamera</vt:lpstr>
      <vt:lpstr>Studijska kamera</vt:lpstr>
      <vt:lpstr>Studijska kamera</vt:lpstr>
      <vt:lpstr>Studijska kamera</vt:lpstr>
      <vt:lpstr>Studijska kamera</vt:lpstr>
      <vt:lpstr>Studijska kamera (sa „idiotom“)</vt:lpstr>
      <vt:lpstr>Studijska kamera</vt:lpstr>
      <vt:lpstr>Kontrola kamere  (CCU)</vt:lpstr>
      <vt:lpstr>Robotizovana kamera</vt:lpstr>
      <vt:lpstr>Robotizovana kamera</vt:lpstr>
      <vt:lpstr>Robotizovana kamera</vt:lpstr>
      <vt:lpstr>Robotizovana kamera</vt:lpstr>
      <vt:lpstr>Robotizovana kamera</vt:lpstr>
      <vt:lpstr>ENG kamera u sistemu</vt:lpstr>
      <vt:lpstr>Kamera kran</vt:lpstr>
      <vt:lpstr>Kamera kran (tehno kran)</vt:lpstr>
      <vt:lpstr>Kamera kran</vt:lpstr>
      <vt:lpstr>Kamera kran</vt:lpstr>
      <vt:lpstr>Kamera kran</vt:lpstr>
      <vt:lpstr>Kamera kran</vt:lpstr>
      <vt:lpstr>Kamera kran</vt:lpstr>
      <vt:lpstr>Kran u studiju</vt:lpstr>
      <vt:lpstr>Audio oprema u studiju</vt:lpstr>
      <vt:lpstr>Audio oprema u studiju</vt:lpstr>
      <vt:lpstr>Audio oprema u studiju</vt:lpstr>
      <vt:lpstr>Audio oprema u studiju</vt:lpstr>
      <vt:lpstr>Audio oprema u studiju</vt:lpstr>
      <vt:lpstr>Audio oprema u studiju</vt:lpstr>
      <vt:lpstr>Chroma key – blue box</vt:lpstr>
      <vt:lpstr>Chroma key – green box</vt:lpstr>
      <vt:lpstr>Chroma key – green box</vt:lpstr>
      <vt:lpstr>Chroma key – green box</vt:lpstr>
      <vt:lpstr>Chroma key – green box</vt:lpstr>
      <vt:lpstr>Chroma key – green box</vt:lpstr>
      <vt:lpstr>Chroma key – green box</vt:lpstr>
      <vt:lpstr>Studio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816</cp:revision>
  <dcterms:created xsi:type="dcterms:W3CDTF">2006-08-16T00:00:00Z</dcterms:created>
  <dcterms:modified xsi:type="dcterms:W3CDTF">2024-08-04T10:42:10Z</dcterms:modified>
</cp:coreProperties>
</file>