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3"/>
  </p:notesMasterIdLst>
  <p:sldIdLst>
    <p:sldId id="287" r:id="rId2"/>
    <p:sldId id="326" r:id="rId3"/>
    <p:sldId id="327" r:id="rId4"/>
    <p:sldId id="328" r:id="rId5"/>
    <p:sldId id="329" r:id="rId6"/>
    <p:sldId id="330" r:id="rId7"/>
    <p:sldId id="363" r:id="rId8"/>
    <p:sldId id="331" r:id="rId9"/>
    <p:sldId id="332" r:id="rId10"/>
    <p:sldId id="333" r:id="rId11"/>
    <p:sldId id="364" r:id="rId12"/>
    <p:sldId id="335" r:id="rId13"/>
    <p:sldId id="336" r:id="rId14"/>
    <p:sldId id="337" r:id="rId15"/>
    <p:sldId id="338" r:id="rId16"/>
    <p:sldId id="339" r:id="rId17"/>
    <p:sldId id="360" r:id="rId18"/>
    <p:sldId id="340" r:id="rId19"/>
    <p:sldId id="341" r:id="rId20"/>
    <p:sldId id="342" r:id="rId21"/>
    <p:sldId id="361" r:id="rId22"/>
    <p:sldId id="362" r:id="rId23"/>
    <p:sldId id="343" r:id="rId24"/>
    <p:sldId id="344" r:id="rId25"/>
    <p:sldId id="345" r:id="rId26"/>
    <p:sldId id="355" r:id="rId27"/>
    <p:sldId id="351" r:id="rId28"/>
    <p:sldId id="347" r:id="rId29"/>
    <p:sldId id="348" r:id="rId30"/>
    <p:sldId id="349" r:id="rId31"/>
    <p:sldId id="354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165" autoAdjust="0"/>
  </p:normalViewPr>
  <p:slideViewPr>
    <p:cSldViewPr>
      <p:cViewPr varScale="1">
        <p:scale>
          <a:sx n="84" d="100"/>
          <a:sy n="84" d="100"/>
        </p:scale>
        <p:origin x="90" y="47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19-Jul-24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19-Jul-24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95500" y="5705094"/>
            <a:ext cx="8229600" cy="626364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2800" dirty="0">
                <a:solidFill>
                  <a:schemeClr val="tx1"/>
                </a:solidFill>
              </a:rPr>
              <a:t>MODELI ORGANIZACIONE STRUKTURE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078" y="152400"/>
            <a:ext cx="7078253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70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Linijsko štabni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569" y="1514475"/>
            <a:ext cx="9772862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1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12039600" cy="5257800"/>
          </a:xfrm>
        </p:spPr>
        <p:txBody>
          <a:bodyPr>
            <a:normAutofit/>
          </a:bodyPr>
          <a:lstStyle/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  <a:sym typeface="Wingdings 3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  <a:sym typeface="Wingdings 3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Linijsko štabni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" name="Round Diagonal Corner Rectangle 27"/>
          <p:cNvSpPr/>
          <p:nvPr/>
        </p:nvSpPr>
        <p:spPr>
          <a:xfrm>
            <a:off x="2480693" y="3094592"/>
            <a:ext cx="1944289" cy="62055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REALIZACIJA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8" name="Flowchart: Connector 37"/>
          <p:cNvSpPr/>
          <p:nvPr/>
        </p:nvSpPr>
        <p:spPr>
          <a:xfrm>
            <a:off x="4648201" y="2057400"/>
            <a:ext cx="2899266" cy="2691044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PRODUKCIJA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5906979" y="6037631"/>
            <a:ext cx="37952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cxnSpLocks/>
          </p:cNvCxnSpPr>
          <p:nvPr/>
        </p:nvCxnSpPr>
        <p:spPr>
          <a:xfrm>
            <a:off x="6095999" y="5610000"/>
            <a:ext cx="0" cy="4191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>
            <a:off x="2106725" y="2924154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2106725" y="3407247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2104343" y="3939630"/>
            <a:ext cx="152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2256743" y="2924154"/>
            <a:ext cx="0" cy="101547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  <a:endCxn id="28" idx="2"/>
          </p:cNvCxnSpPr>
          <p:nvPr/>
        </p:nvCxnSpPr>
        <p:spPr>
          <a:xfrm>
            <a:off x="2256743" y="3404867"/>
            <a:ext cx="22395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/>
        </p:nvCxnSpPr>
        <p:spPr>
          <a:xfrm>
            <a:off x="10029921" y="2577725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cxnSpLocks/>
          </p:cNvCxnSpPr>
          <p:nvPr/>
        </p:nvCxnSpPr>
        <p:spPr>
          <a:xfrm>
            <a:off x="10029920" y="3114943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10029920" y="3641285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cxnSpLocks/>
          </p:cNvCxnSpPr>
          <p:nvPr/>
        </p:nvCxnSpPr>
        <p:spPr>
          <a:xfrm>
            <a:off x="10019995" y="4181743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10019995" y="2577725"/>
            <a:ext cx="0" cy="160401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 flipV="1">
            <a:off x="9773445" y="3404866"/>
            <a:ext cx="246550" cy="184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cxnSpLocks/>
            <a:stCxn id="64" idx="3"/>
          </p:cNvCxnSpPr>
          <p:nvPr/>
        </p:nvCxnSpPr>
        <p:spPr>
          <a:xfrm flipH="1" flipV="1">
            <a:off x="6095999" y="4780185"/>
            <a:ext cx="1" cy="1966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cxnSpLocks/>
            <a:stCxn id="28" idx="0"/>
            <a:endCxn id="38" idx="2"/>
          </p:cNvCxnSpPr>
          <p:nvPr/>
        </p:nvCxnSpPr>
        <p:spPr>
          <a:xfrm flipV="1">
            <a:off x="4424982" y="3402922"/>
            <a:ext cx="223219" cy="19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13">
            <a:extLst>
              <a:ext uri="{FF2B5EF4-FFF2-40B4-BE49-F238E27FC236}">
                <a16:creationId xmlns:a16="http://schemas.microsoft.com/office/drawing/2014/main" id="{AFDCC6F9-3ABF-A97C-30A9-107F1B3D6C71}"/>
              </a:ext>
            </a:extLst>
          </p:cNvPr>
          <p:cNvSpPr/>
          <p:nvPr/>
        </p:nvSpPr>
        <p:spPr>
          <a:xfrm>
            <a:off x="384290" y="3255864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VIDEOTEKA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4" name="Rounded Rectangle 13">
            <a:extLst>
              <a:ext uri="{FF2B5EF4-FFF2-40B4-BE49-F238E27FC236}">
                <a16:creationId xmlns:a16="http://schemas.microsoft.com/office/drawing/2014/main" id="{E9E0B2EE-F1DC-8EC2-C836-36C337C6BE62}"/>
              </a:ext>
            </a:extLst>
          </p:cNvPr>
          <p:cNvSpPr/>
          <p:nvPr/>
        </p:nvSpPr>
        <p:spPr>
          <a:xfrm>
            <a:off x="389846" y="3790037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REALIZACIJA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1" name="Rounded Rectangle 13">
            <a:extLst>
              <a:ext uri="{FF2B5EF4-FFF2-40B4-BE49-F238E27FC236}">
                <a16:creationId xmlns:a16="http://schemas.microsoft.com/office/drawing/2014/main" id="{A10DB747-A1F2-3156-AC49-FCFD2A87E064}"/>
              </a:ext>
            </a:extLst>
          </p:cNvPr>
          <p:cNvSpPr/>
          <p:nvPr/>
        </p:nvSpPr>
        <p:spPr>
          <a:xfrm>
            <a:off x="3985922" y="5841603"/>
            <a:ext cx="1905000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ORGANIZACIJA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2" name="Rounded Rectangle 13">
            <a:extLst>
              <a:ext uri="{FF2B5EF4-FFF2-40B4-BE49-F238E27FC236}">
                <a16:creationId xmlns:a16="http://schemas.microsoft.com/office/drawing/2014/main" id="{7FE25A66-80F2-7263-725F-1D12BFCA7973}"/>
              </a:ext>
            </a:extLst>
          </p:cNvPr>
          <p:cNvSpPr/>
          <p:nvPr/>
        </p:nvSpPr>
        <p:spPr>
          <a:xfrm>
            <a:off x="384289" y="2770799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MOB. EKIPE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3" name="Rounded Rectangle 13">
            <a:extLst>
              <a:ext uri="{FF2B5EF4-FFF2-40B4-BE49-F238E27FC236}">
                <a16:creationId xmlns:a16="http://schemas.microsoft.com/office/drawing/2014/main" id="{F18F1043-F14C-30C7-906C-21E30A837EA3}"/>
              </a:ext>
            </a:extLst>
          </p:cNvPr>
          <p:cNvSpPr/>
          <p:nvPr/>
        </p:nvSpPr>
        <p:spPr>
          <a:xfrm>
            <a:off x="6285020" y="5860654"/>
            <a:ext cx="1905000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PLANIRANJE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4" name="Round Diagonal Corner Rectangle 27">
            <a:extLst>
              <a:ext uri="{FF2B5EF4-FFF2-40B4-BE49-F238E27FC236}">
                <a16:creationId xmlns:a16="http://schemas.microsoft.com/office/drawing/2014/main" id="{A9712CEB-8142-E6FD-8872-12D094BFBC76}"/>
              </a:ext>
            </a:extLst>
          </p:cNvPr>
          <p:cNvSpPr/>
          <p:nvPr/>
        </p:nvSpPr>
        <p:spPr>
          <a:xfrm>
            <a:off x="5123855" y="4976870"/>
            <a:ext cx="1944289" cy="620551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IZVRŠNA PRODUKCIJA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5" name="Round Diagonal Corner Rectangle 27">
            <a:extLst>
              <a:ext uri="{FF2B5EF4-FFF2-40B4-BE49-F238E27FC236}">
                <a16:creationId xmlns:a16="http://schemas.microsoft.com/office/drawing/2014/main" id="{E7FEAFE9-C110-2D68-1BA4-A64D90738737}"/>
              </a:ext>
            </a:extLst>
          </p:cNvPr>
          <p:cNvSpPr/>
          <p:nvPr/>
        </p:nvSpPr>
        <p:spPr>
          <a:xfrm>
            <a:off x="7808911" y="3094591"/>
            <a:ext cx="1944289" cy="62055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KREATIVNA SLUŽBA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7" name="Rounded Rectangle 13">
            <a:extLst>
              <a:ext uri="{FF2B5EF4-FFF2-40B4-BE49-F238E27FC236}">
                <a16:creationId xmlns:a16="http://schemas.microsoft.com/office/drawing/2014/main" id="{29A619B9-0BB2-9F35-5F32-870EE406D8C2}"/>
              </a:ext>
            </a:extLst>
          </p:cNvPr>
          <p:cNvSpPr/>
          <p:nvPr/>
        </p:nvSpPr>
        <p:spPr>
          <a:xfrm>
            <a:off x="10185494" y="2961589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SCENA.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8" name="Rounded Rectangle 13">
            <a:extLst>
              <a:ext uri="{FF2B5EF4-FFF2-40B4-BE49-F238E27FC236}">
                <a16:creationId xmlns:a16="http://schemas.microsoft.com/office/drawing/2014/main" id="{4F5DF084-753B-122C-04B8-CB57DC805E0D}"/>
              </a:ext>
            </a:extLst>
          </p:cNvPr>
          <p:cNvSpPr/>
          <p:nvPr/>
        </p:nvSpPr>
        <p:spPr>
          <a:xfrm>
            <a:off x="10185494" y="2424371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STAJLING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9" name="Rounded Rectangle 13">
            <a:extLst>
              <a:ext uri="{FF2B5EF4-FFF2-40B4-BE49-F238E27FC236}">
                <a16:creationId xmlns:a16="http://schemas.microsoft.com/office/drawing/2014/main" id="{ABCC6F52-D026-8536-0307-51B19C333978}"/>
              </a:ext>
            </a:extLst>
          </p:cNvPr>
          <p:cNvSpPr/>
          <p:nvPr/>
        </p:nvSpPr>
        <p:spPr>
          <a:xfrm>
            <a:off x="10185494" y="3494989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EL. GRAFIKA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80" name="Rounded Rectangle 13">
            <a:extLst>
              <a:ext uri="{FF2B5EF4-FFF2-40B4-BE49-F238E27FC236}">
                <a16:creationId xmlns:a16="http://schemas.microsoft.com/office/drawing/2014/main" id="{BACD746E-4EFB-D8FF-F72B-9473B722C055}"/>
              </a:ext>
            </a:extLst>
          </p:cNvPr>
          <p:cNvSpPr/>
          <p:nvPr/>
        </p:nvSpPr>
        <p:spPr>
          <a:xfrm>
            <a:off x="10179940" y="4028389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SLIKA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1F79EF9-6A0F-A7FB-72A1-4AABC9E5C70F}"/>
              </a:ext>
            </a:extLst>
          </p:cNvPr>
          <p:cNvCxnSpPr>
            <a:cxnSpLocks/>
          </p:cNvCxnSpPr>
          <p:nvPr/>
        </p:nvCxnSpPr>
        <p:spPr>
          <a:xfrm>
            <a:off x="7543800" y="3404866"/>
            <a:ext cx="2603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700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8" grpId="0" animBg="1"/>
      <p:bldP spid="22" grpId="0" animBg="1"/>
      <p:bldP spid="24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5824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endParaRPr lang="sr-Latn-RS" sz="18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endParaRPr lang="sr-Latn-RS" sz="18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Funkcionalni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model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- </a:t>
            </a:r>
            <a:r>
              <a:rPr lang="pl-PL" sz="2400" dirty="0">
                <a:solidFill>
                  <a:srgbClr val="C00000"/>
                </a:solidFill>
                <a:latin typeface="Corbel" pitchFamily="34" charset="0"/>
              </a:rPr>
              <a:t>segmentacija organizacije </a:t>
            </a:r>
            <a:r>
              <a:rPr lang="pl-PL" sz="2400" b="1" dirty="0">
                <a:solidFill>
                  <a:srgbClr val="C00000"/>
                </a:solidFill>
                <a:latin typeface="Corbel" pitchFamily="34" charset="0"/>
              </a:rPr>
              <a:t>prema poslovnim funkcijama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pl-PL" sz="18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svi poslovi </a:t>
            </a:r>
            <a:r>
              <a:rPr lang="vi-VN" sz="2400" i="1" u="sng" dirty="0">
                <a:latin typeface="Corbel" pitchFamily="34" charset="0"/>
              </a:rPr>
              <a:t>jedne funkcije </a:t>
            </a:r>
            <a:r>
              <a:rPr lang="vi-VN" sz="2400" dirty="0">
                <a:latin typeface="Corbel" pitchFamily="34" charset="0"/>
              </a:rPr>
              <a:t>se međusobno povezuju i svrstavaju u </a:t>
            </a:r>
            <a:r>
              <a:rPr lang="vi-VN" sz="2400" i="1" u="sng" dirty="0">
                <a:latin typeface="Corbel" pitchFamily="34" charset="0"/>
              </a:rPr>
              <a:t>jednu organizacionu celinu</a:t>
            </a:r>
            <a:r>
              <a:rPr lang="vi-VN" sz="2400" dirty="0">
                <a:latin typeface="Corbel" pitchFamily="34" charset="0"/>
              </a:rPr>
              <a:t>, odnosno sektor, na čijem čelu stoji jedno lice odnosno menadžer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generalnom menadžeru</a:t>
            </a:r>
            <a:r>
              <a:rPr lang="vi-VN" sz="2400" dirty="0">
                <a:latin typeface="Corbel" pitchFamily="34" charset="0"/>
              </a:rPr>
              <a:t> je neposredno odgovoran za stručno i blagovremeno obavljanje poslova svoje funkcije (sektora), kao i za rad njihovih pojedinačnih nosilaca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Funkcionalni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04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2776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funkcija predstavlja grupu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istih, sličnih </a:t>
            </a:r>
            <a:r>
              <a:rPr lang="vi-VN" sz="2400" dirty="0">
                <a:latin typeface="Corbel" pitchFamily="34" charset="0"/>
              </a:rPr>
              <a:t>ili</a:t>
            </a:r>
            <a:r>
              <a:rPr lang="vi-VN" sz="2400" b="1" dirty="0">
                <a:latin typeface="Corbel" pitchFamily="34" charset="0"/>
              </a:rPr>
              <a:t>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različitih</a:t>
            </a:r>
            <a:r>
              <a:rPr lang="vi-VN" sz="2400" b="1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ali</a:t>
            </a:r>
            <a:r>
              <a:rPr lang="vi-VN" sz="2400" b="1" dirty="0">
                <a:latin typeface="Corbel" pitchFamily="34" charset="0"/>
              </a:rPr>
              <a:t>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međusobno uslovljenih poslova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f</a:t>
            </a:r>
            <a:r>
              <a:rPr lang="it-IT" sz="2400" dirty="0">
                <a:latin typeface="Corbel" pitchFamily="34" charset="0"/>
              </a:rPr>
              <a:t>unkcionalno povezivanje i objedinjavanje poslova vrši se postupno i na više nivoa 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r>
              <a:rPr lang="sr-Latn-RS" sz="2400" dirty="0">
                <a:latin typeface="Corbel" pitchFamily="34" charset="0"/>
              </a:rPr>
              <a:t>      </a:t>
            </a:r>
            <a:r>
              <a:rPr lang="it-IT" sz="2400" dirty="0">
                <a:latin typeface="Corbel" pitchFamily="34" charset="0"/>
              </a:rPr>
              <a:t>u organizaciji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prvo se formiraju uže, a zatim šire skupine poslova u okviru svake funkcije 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r>
              <a:rPr lang="sr-Latn-RS" sz="2400" dirty="0">
                <a:latin typeface="Corbel" pitchFamily="34" charset="0"/>
              </a:rPr>
              <a:t>      u preduzeću koje se zatim uključuju u sektor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funkcionalno povezivanj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i objedinjavanj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poslova </a:t>
            </a:r>
            <a:r>
              <a:rPr lang="sr-Latn-RS" sz="2400" dirty="0">
                <a:latin typeface="Corbel" pitchFamily="34" charset="0"/>
              </a:rPr>
              <a:t>- </a:t>
            </a:r>
            <a:r>
              <a:rPr lang="vi-VN" sz="2400" dirty="0">
                <a:latin typeface="Corbel" pitchFamily="34" charset="0"/>
              </a:rPr>
              <a:t>međusobno uklapanje </a:t>
            </a:r>
            <a:endParaRPr lang="sr-Latn-RS" sz="2400" dirty="0">
              <a:latin typeface="Corbel" pitchFamily="34" charset="0"/>
            </a:endParaRPr>
          </a:p>
          <a:p>
            <a:pPr marL="742950" lvl="1" indent="-387350" algn="just">
              <a:spcBef>
                <a:spcPts val="0"/>
              </a:spcBef>
              <a:buClrTx/>
              <a:buSzPct val="80000"/>
              <a:buNone/>
            </a:pPr>
            <a:r>
              <a:rPr lang="sr-Latn-RS" sz="2400" dirty="0">
                <a:latin typeface="Corbel" pitchFamily="34" charset="0"/>
              </a:rPr>
              <a:t>      </a:t>
            </a:r>
            <a:r>
              <a:rPr lang="vi-VN" sz="2400" dirty="0">
                <a:latin typeface="Corbel" pitchFamily="34" charset="0"/>
              </a:rPr>
              <a:t>i lociranje svih poslova jedne funkcije u jednu organizacionu jedinicu najvišeg 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ranga,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jedna funkcija - jedan sektor 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Funkcionalni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10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11506200" cy="5257800"/>
          </a:xfrm>
        </p:spPr>
        <p:txBody>
          <a:bodyPr>
            <a:normAutofit/>
          </a:bodyPr>
          <a:lstStyle/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(+)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viši nivo specijalizacije</a:t>
            </a:r>
            <a:endParaRPr lang="sr-Latn-RS" sz="2400" dirty="0">
              <a:latin typeface="Corbel" pitchFamily="34" charset="0"/>
            </a:endParaRP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dosledna primena principa jedinstva uprave</a:t>
            </a:r>
            <a:endParaRPr lang="sr-Latn-RS" sz="2400" dirty="0">
              <a:latin typeface="Corbel" pitchFamily="34" charset="0"/>
            </a:endParaRP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ograničenje opasnosti od dupliranja poslova</a:t>
            </a:r>
            <a:endParaRPr lang="sr-Latn-RS" sz="2400" dirty="0">
              <a:latin typeface="Corbel" pitchFamily="34" charset="0"/>
            </a:endParaRP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visoka sposobnost prilagođavanja tehnološkim promenama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(</a:t>
            </a:r>
            <a:r>
              <a:rPr lang="sr-Latn-RS" sz="2400" b="1" dirty="0">
                <a:solidFill>
                  <a:srgbClr val="C00000"/>
                </a:solidFill>
                <a:latin typeface="Courier New"/>
                <a:cs typeface="Courier New"/>
              </a:rPr>
              <a:t>-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)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700" dirty="0">
              <a:latin typeface="Corbel" pitchFamily="34" charset="0"/>
            </a:endParaRPr>
          </a:p>
          <a:p>
            <a:pPr marL="1004888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svaki funkcionalni rukovodilac smatra svoju funkciju najvažnijom</a:t>
            </a:r>
            <a:endParaRPr lang="sr-Latn-RS" sz="2400" dirty="0">
              <a:latin typeface="Corbel" pitchFamily="34" charset="0"/>
            </a:endParaRPr>
          </a:p>
          <a:p>
            <a:pPr marL="890588" lvl="1" indent="-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700" dirty="0">
              <a:latin typeface="Corbel" pitchFamily="34" charset="0"/>
            </a:endParaRPr>
          </a:p>
          <a:p>
            <a:pPr marL="1004888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teškoće u određivanju ciljeva unutar funkcije koji bi trebalo da budu u skladu sa strateškim ciljem celine (funkcija se odnosi na deo organizacije, a ne na celinu)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Funkcionalni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75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155448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Funkcionalni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203" y="1524000"/>
            <a:ext cx="3887594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75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6454" y="68675"/>
            <a:ext cx="9499091" cy="671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01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656" y="76200"/>
            <a:ext cx="9146688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14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506200" cy="5257800"/>
          </a:xfrm>
        </p:spPr>
        <p:txBody>
          <a:bodyPr>
            <a:normAutofit fontScale="92500" lnSpcReduction="20000"/>
          </a:bodyPr>
          <a:lstStyle/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600" b="1" dirty="0">
                <a:solidFill>
                  <a:srgbClr val="C00000"/>
                </a:solidFill>
                <a:latin typeface="Corbel" pitchFamily="34" charset="0"/>
              </a:rPr>
              <a:t>Divizioni </a:t>
            </a:r>
            <a:r>
              <a:rPr lang="vi-VN" sz="2600" b="1" dirty="0">
                <a:solidFill>
                  <a:srgbClr val="C00000"/>
                </a:solidFill>
                <a:latin typeface="Corbel" pitchFamily="34" charset="0"/>
              </a:rPr>
              <a:t>model </a:t>
            </a:r>
            <a:endParaRPr lang="pl-PL" sz="2600" b="1" dirty="0">
              <a:solidFill>
                <a:srgbClr val="C00000"/>
              </a:solidFill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k</a:t>
            </a:r>
            <a:r>
              <a:rPr lang="vi-VN" sz="2600" dirty="0">
                <a:latin typeface="Corbel" pitchFamily="34" charset="0"/>
              </a:rPr>
              <a:t>ada organizacija dostigne visok stepen razvoja, napušta funkcionalnu i uvodi divizionu strukturu</a:t>
            </a:r>
            <a:endParaRPr lang="sr-Latn-RS" sz="2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još se naziva i višelinijska s obzirom da se komponuje po </a:t>
            </a:r>
            <a:r>
              <a:rPr lang="sr-Latn-RS" sz="2600" b="1" dirty="0">
                <a:solidFill>
                  <a:srgbClr val="C00000"/>
                </a:solidFill>
                <a:latin typeface="Corbel" pitchFamily="34" charset="0"/>
              </a:rPr>
              <a:t>predmetnom</a:t>
            </a:r>
            <a:r>
              <a:rPr lang="sr-Latn-RS" sz="2600" b="1" dirty="0">
                <a:latin typeface="Corbel" pitchFamily="34" charset="0"/>
              </a:rPr>
              <a:t>, </a:t>
            </a:r>
            <a:r>
              <a:rPr lang="sr-Latn-RS" sz="2600" b="1" dirty="0">
                <a:solidFill>
                  <a:srgbClr val="C00000"/>
                </a:solidFill>
                <a:latin typeface="Corbel" pitchFamily="34" charset="0"/>
              </a:rPr>
              <a:t>tržišnom</a:t>
            </a:r>
            <a:r>
              <a:rPr lang="sr-Latn-RS" sz="2600" b="1" dirty="0">
                <a:latin typeface="Corbel" pitchFamily="34" charset="0"/>
              </a:rPr>
              <a:t> ili </a:t>
            </a:r>
            <a:r>
              <a:rPr lang="sr-Latn-RS" sz="2600" b="1" dirty="0">
                <a:solidFill>
                  <a:srgbClr val="C00000"/>
                </a:solidFill>
                <a:latin typeface="Corbel" pitchFamily="34" charset="0"/>
              </a:rPr>
              <a:t>teritorijalnom metodu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predmetni metod bazira se </a:t>
            </a:r>
            <a:r>
              <a:rPr lang="sr-Latn-RS" sz="2600" b="1" dirty="0">
                <a:latin typeface="Corbel" pitchFamily="34" charset="0"/>
              </a:rPr>
              <a:t>na osnovu proizvoda</a:t>
            </a:r>
            <a:r>
              <a:rPr lang="sr-Latn-RS" sz="2600" dirty="0">
                <a:latin typeface="Corbel" pitchFamily="34" charset="0"/>
              </a:rPr>
              <a:t>, odnosno proizvodnih procesa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teritorijalni metod se temelji </a:t>
            </a:r>
            <a:r>
              <a:rPr lang="sr-Latn-RS" sz="2600" b="1" dirty="0">
                <a:latin typeface="Corbel" pitchFamily="34" charset="0"/>
              </a:rPr>
              <a:t>prema regionima</a:t>
            </a:r>
            <a:r>
              <a:rPr lang="sr-Latn-RS" sz="2600" dirty="0">
                <a:latin typeface="Corbel" pitchFamily="34" charset="0"/>
              </a:rPr>
              <a:t>, odnosno regionalno komponovanim i samostalnim delovima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b="1" dirty="0">
                <a:latin typeface="Corbel" pitchFamily="34" charset="0"/>
              </a:rPr>
              <a:t>poslovi bazičnih funkcija nisu objedinjeni </a:t>
            </a:r>
            <a:r>
              <a:rPr lang="sr-Latn-RS" sz="2600" dirty="0">
                <a:latin typeface="Corbel" pitchFamily="34" charset="0"/>
              </a:rPr>
              <a:t>kao kod funkcionalne strukture, pa samim tim </a:t>
            </a:r>
            <a:r>
              <a:rPr lang="sr-Latn-RS" sz="2600" b="1" dirty="0">
                <a:latin typeface="Corbel" pitchFamily="34" charset="0"/>
              </a:rPr>
              <a:t>nisu ni locirani na jednom mestu</a:t>
            </a:r>
            <a:r>
              <a:rPr lang="sr-Latn-RS" sz="2600" dirty="0">
                <a:latin typeface="Corbel" pitchFamily="34" charset="0"/>
              </a:rPr>
              <a:t>, odnosno u jednoj organizacionoj jedinici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d</a:t>
            </a:r>
            <a:r>
              <a:rPr lang="vi-VN" sz="2600" dirty="0">
                <a:latin typeface="Corbel" pitchFamily="34" charset="0"/>
              </a:rPr>
              <a:t>ivizije se mogu tretirati kao </a:t>
            </a:r>
            <a:r>
              <a:rPr lang="vi-VN" sz="2600" b="1" dirty="0">
                <a:solidFill>
                  <a:srgbClr val="C00000"/>
                </a:solidFill>
                <a:latin typeface="Corbel" pitchFamily="34" charset="0"/>
              </a:rPr>
              <a:t>nezavisni entiteti </a:t>
            </a:r>
            <a:r>
              <a:rPr lang="vi-VN" sz="2600" u="sng" dirty="0">
                <a:latin typeface="Corbel" pitchFamily="34" charset="0"/>
              </a:rPr>
              <a:t>unutar kojih su </a:t>
            </a:r>
            <a:r>
              <a:rPr lang="vi-VN" sz="2600" b="1" dirty="0">
                <a:solidFill>
                  <a:srgbClr val="C00000"/>
                </a:solidFill>
                <a:latin typeface="Corbel" pitchFamily="34" charset="0"/>
              </a:rPr>
              <a:t>uspostavljeni funkcionalni centri</a:t>
            </a:r>
            <a:endParaRPr lang="sr-Latn-RS" sz="2600" b="1" dirty="0">
              <a:solidFill>
                <a:srgbClr val="C00000"/>
              </a:solidFill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Divizioni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8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353800" cy="5257800"/>
          </a:xfrm>
        </p:spPr>
        <p:txBody>
          <a:bodyPr>
            <a:normAutofit fontScale="92500" lnSpcReduction="10000"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b="1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600" b="1" dirty="0">
                <a:solidFill>
                  <a:srgbClr val="C00000"/>
                </a:solidFill>
                <a:latin typeface="Corbel" pitchFamily="34" charset="0"/>
              </a:rPr>
              <a:t>(+)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1004888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specijalizacij</a:t>
            </a:r>
            <a:r>
              <a:rPr lang="sr-Latn-RS" sz="2600" dirty="0">
                <a:latin typeface="Corbel" pitchFamily="34" charset="0"/>
              </a:rPr>
              <a:t>a</a:t>
            </a:r>
            <a:r>
              <a:rPr lang="vi-VN" sz="2600" dirty="0">
                <a:latin typeface="Corbel" pitchFamily="34" charset="0"/>
              </a:rPr>
              <a:t> proizvodnih aktivnosti i tehničkih veština</a:t>
            </a:r>
            <a:endParaRPr lang="sr-Latn-RS" sz="2600" dirty="0">
              <a:latin typeface="Corbel" pitchFamily="34" charset="0"/>
            </a:endParaRPr>
          </a:p>
          <a:p>
            <a:pPr marL="890588" lvl="1" indent="-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000" dirty="0">
              <a:latin typeface="Corbel" pitchFamily="34" charset="0"/>
            </a:endParaRPr>
          </a:p>
          <a:p>
            <a:pPr marL="1004888" lvl="1" indent="-285750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stavljanju pune odgovornosti na menadžera proizvodnog diviziona koji se često </a:t>
            </a:r>
            <a:r>
              <a:rPr lang="sr-Latn-RS" sz="2600" dirty="0">
                <a:latin typeface="Corbel" pitchFamily="34" charset="0"/>
              </a:rPr>
              <a:t>  </a:t>
            </a:r>
            <a:r>
              <a:rPr lang="vi-VN" sz="2600" dirty="0">
                <a:latin typeface="Corbel" pitchFamily="34" charset="0"/>
              </a:rPr>
              <a:t>tretira kao profitni centar</a:t>
            </a:r>
            <a:endParaRPr lang="sr-Latn-RS" sz="2600" dirty="0">
              <a:latin typeface="Corbel" pitchFamily="34" charset="0"/>
            </a:endParaRPr>
          </a:p>
          <a:p>
            <a:pPr marL="890588" lvl="1" indent="-171450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000" dirty="0">
              <a:latin typeface="Corbel" pitchFamily="34" charset="0"/>
            </a:endParaRPr>
          </a:p>
          <a:p>
            <a:pPr marL="1004888" lvl="1" indent="-285750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mogućnost da se obuči i proizvede veliki broj menadžera za efikasno i efektivno </a:t>
            </a:r>
            <a:r>
              <a:rPr lang="sr-Latn-RS" sz="2600" dirty="0">
                <a:latin typeface="Corbel" pitchFamily="34" charset="0"/>
              </a:rPr>
              <a:t>  </a:t>
            </a:r>
            <a:r>
              <a:rPr lang="vi-VN" sz="2600" dirty="0">
                <a:latin typeface="Corbel" pitchFamily="34" charset="0"/>
              </a:rPr>
              <a:t>poslovanje</a:t>
            </a:r>
            <a:endParaRPr lang="sr-Latn-RS" sz="2600" dirty="0">
              <a:latin typeface="Corbel" pitchFamily="34" charset="0"/>
            </a:endParaRPr>
          </a:p>
          <a:p>
            <a:pPr marL="719138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300" dirty="0">
              <a:latin typeface="Corbel" pitchFamily="34" charset="0"/>
            </a:endParaRPr>
          </a:p>
          <a:p>
            <a:pPr marL="719138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600" b="1" dirty="0">
                <a:solidFill>
                  <a:srgbClr val="C00000"/>
                </a:solidFill>
                <a:latin typeface="Corbel" pitchFamily="34" charset="0"/>
              </a:rPr>
              <a:t>(</a:t>
            </a:r>
            <a:r>
              <a:rPr lang="sr-Latn-RS" sz="2600" b="1" dirty="0">
                <a:solidFill>
                  <a:srgbClr val="C00000"/>
                </a:solidFill>
                <a:latin typeface="Courier New"/>
                <a:cs typeface="Courier New"/>
              </a:rPr>
              <a:t>-</a:t>
            </a:r>
            <a:r>
              <a:rPr lang="sr-Latn-RS" sz="2600" b="1" dirty="0">
                <a:solidFill>
                  <a:srgbClr val="C00000"/>
                </a:solidFill>
                <a:latin typeface="Corbel" pitchFamily="34" charset="0"/>
              </a:rPr>
              <a:t>)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800" dirty="0">
              <a:latin typeface="Corbel" pitchFamily="34" charset="0"/>
            </a:endParaRPr>
          </a:p>
          <a:p>
            <a:pPr marL="985838" lvl="1" indent="-266700" algn="just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stvaranje tendencije okretanja isključivo ka svojoj diviziji</a:t>
            </a:r>
            <a:endParaRPr lang="sr-Latn-RS" sz="2600" dirty="0">
              <a:latin typeface="Corbel" pitchFamily="34" charset="0"/>
            </a:endParaRPr>
          </a:p>
          <a:p>
            <a:pPr marL="985838" lvl="1" indent="-266700" algn="just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otežana koordinacija i kontrola funkcionisanja mnogobrojnih divizija</a:t>
            </a: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Divizioni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58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9728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Modeli org. strukture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11201400" cy="5257800"/>
          </a:xfrm>
        </p:spPr>
        <p:txBody>
          <a:bodyPr>
            <a:normAutofit lnSpcReduction="10000"/>
          </a:bodyPr>
          <a:lstStyle/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Organizacija je složen sistem sa većim brojem podsistema, koji su u međusobnoj interakciji i koji pojedinačno, i kao celina, imaju veze sa okruženjem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Razlikujemo više tipskih modela organizacione strukture: 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/>
          </a:p>
          <a:p>
            <a:pPr marL="1328738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s-ES" b="1" dirty="0" err="1">
                <a:solidFill>
                  <a:srgbClr val="C00000"/>
                </a:solidFill>
              </a:rPr>
              <a:t>linijski</a:t>
            </a:r>
            <a:r>
              <a:rPr lang="es-ES" b="1" dirty="0">
                <a:solidFill>
                  <a:srgbClr val="C00000"/>
                </a:solidFill>
              </a:rPr>
              <a:t> </a:t>
            </a:r>
          </a:p>
          <a:p>
            <a:pPr marL="1328738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s-ES" b="1" dirty="0" err="1">
                <a:solidFill>
                  <a:srgbClr val="C00000"/>
                </a:solidFill>
              </a:rPr>
              <a:t>linijsko-štabni</a:t>
            </a:r>
            <a:r>
              <a:rPr lang="es-ES" b="1" dirty="0">
                <a:solidFill>
                  <a:srgbClr val="C00000"/>
                </a:solidFill>
              </a:rPr>
              <a:t> </a:t>
            </a:r>
          </a:p>
          <a:p>
            <a:pPr marL="1328738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s-ES" b="1" dirty="0" err="1">
                <a:solidFill>
                  <a:srgbClr val="C00000"/>
                </a:solidFill>
              </a:rPr>
              <a:t>funkcionalni</a:t>
            </a:r>
            <a:r>
              <a:rPr lang="es-ES" b="1" dirty="0">
                <a:solidFill>
                  <a:srgbClr val="C00000"/>
                </a:solidFill>
              </a:rPr>
              <a:t> </a:t>
            </a:r>
          </a:p>
          <a:p>
            <a:pPr marL="1328738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s-ES" b="1" dirty="0" err="1">
                <a:solidFill>
                  <a:srgbClr val="C00000"/>
                </a:solidFill>
              </a:rPr>
              <a:t>divizioni</a:t>
            </a:r>
            <a:endParaRPr lang="es-ES" b="1" dirty="0">
              <a:solidFill>
                <a:srgbClr val="C00000"/>
              </a:solidFill>
            </a:endParaRPr>
          </a:p>
          <a:p>
            <a:pPr marL="1328738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s-ES" b="1" dirty="0" err="1">
                <a:solidFill>
                  <a:srgbClr val="C00000"/>
                </a:solidFill>
              </a:rPr>
              <a:t>projektni</a:t>
            </a:r>
            <a:endParaRPr lang="es-ES" b="1" dirty="0">
              <a:solidFill>
                <a:srgbClr val="C00000"/>
              </a:solidFill>
            </a:endParaRPr>
          </a:p>
          <a:p>
            <a:pPr marL="1328738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s-ES" b="1" dirty="0" err="1">
                <a:solidFill>
                  <a:srgbClr val="C00000"/>
                </a:solidFill>
              </a:rPr>
              <a:t>matrični</a:t>
            </a:r>
            <a:endParaRPr lang="es-ES" b="1" dirty="0">
              <a:solidFill>
                <a:srgbClr val="C00000"/>
              </a:solidFill>
            </a:endParaRPr>
          </a:p>
          <a:p>
            <a:pPr marL="985838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s-ES" sz="2000" dirty="0"/>
              <a:t>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3200400"/>
            <a:ext cx="2667000" cy="28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0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887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Divizioni model – 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teritorijalni model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(zona pokrivanja)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Round Diagonal Corner Rectangle 6"/>
          <p:cNvSpPr/>
          <p:nvPr/>
        </p:nvSpPr>
        <p:spPr>
          <a:xfrm>
            <a:off x="4953000" y="1600200"/>
            <a:ext cx="2057400" cy="609600"/>
          </a:xfrm>
          <a:prstGeom prst="round2Diag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/>
              <a:t>TV </a:t>
            </a:r>
            <a:r>
              <a:rPr lang="sr-Latn-RS" sz="2400" b="1" dirty="0"/>
              <a:t>NOVA</a:t>
            </a:r>
            <a:r>
              <a:rPr lang="sr-Latn-RS" sz="2400" dirty="0"/>
              <a:t> </a:t>
            </a:r>
            <a:endParaRPr lang="en-US" sz="2400" dirty="0"/>
          </a:p>
        </p:txBody>
      </p:sp>
      <p:sp>
        <p:nvSpPr>
          <p:cNvPr id="8" name="Round Diagonal Corner Rectangle 7"/>
          <p:cNvSpPr/>
          <p:nvPr/>
        </p:nvSpPr>
        <p:spPr>
          <a:xfrm>
            <a:off x="4953000" y="2286000"/>
            <a:ext cx="2057400" cy="381000"/>
          </a:xfrm>
          <a:prstGeom prst="round2Diag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Hrvatska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4953000" y="2667000"/>
            <a:ext cx="2057400" cy="381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MENADŽMENT</a:t>
            </a:r>
            <a:endParaRPr lang="en-US" sz="2000" b="1" dirty="0"/>
          </a:p>
        </p:txBody>
      </p:sp>
      <p:sp>
        <p:nvSpPr>
          <p:cNvPr id="10" name="Round Diagonal Corner Rectangle 9"/>
          <p:cNvSpPr/>
          <p:nvPr/>
        </p:nvSpPr>
        <p:spPr>
          <a:xfrm>
            <a:off x="2819400" y="4191000"/>
            <a:ext cx="2057400" cy="609600"/>
          </a:xfrm>
          <a:prstGeom prst="round2Diag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TV NOVA S</a:t>
            </a:r>
            <a:endParaRPr lang="en-US" sz="2400" b="1" dirty="0"/>
          </a:p>
        </p:txBody>
      </p:sp>
      <p:sp>
        <p:nvSpPr>
          <p:cNvPr id="11" name="Round Diagonal Corner Rectangle 10"/>
          <p:cNvSpPr/>
          <p:nvPr/>
        </p:nvSpPr>
        <p:spPr>
          <a:xfrm>
            <a:off x="2819400" y="4886325"/>
            <a:ext cx="2057400" cy="381000"/>
          </a:xfrm>
          <a:prstGeom prst="round2Diag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Srbija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Round Diagonal Corner Rectangle 15"/>
          <p:cNvSpPr/>
          <p:nvPr/>
        </p:nvSpPr>
        <p:spPr>
          <a:xfrm>
            <a:off x="7067550" y="4191000"/>
            <a:ext cx="2057400" cy="609600"/>
          </a:xfrm>
          <a:prstGeom prst="round2Diag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TV NOVA  BH </a:t>
            </a:r>
            <a:endParaRPr lang="en-US" sz="2400" b="1" dirty="0"/>
          </a:p>
        </p:txBody>
      </p:sp>
      <p:sp>
        <p:nvSpPr>
          <p:cNvPr id="17" name="Round Diagonal Corner Rectangle 16"/>
          <p:cNvSpPr/>
          <p:nvPr/>
        </p:nvSpPr>
        <p:spPr>
          <a:xfrm>
            <a:off x="7067550" y="4886325"/>
            <a:ext cx="2057400" cy="381000"/>
          </a:xfrm>
          <a:prstGeom prst="round2Diag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BiH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Round Diagonal Corner Rectangle 21"/>
          <p:cNvSpPr/>
          <p:nvPr/>
        </p:nvSpPr>
        <p:spPr>
          <a:xfrm>
            <a:off x="2743200" y="3114674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PROGRAM</a:t>
            </a:r>
            <a:endParaRPr lang="en-US" sz="1100" b="1" dirty="0"/>
          </a:p>
        </p:txBody>
      </p:sp>
      <p:sp>
        <p:nvSpPr>
          <p:cNvPr id="23" name="Round Diagonal Corner Rectangle 22"/>
          <p:cNvSpPr/>
          <p:nvPr/>
        </p:nvSpPr>
        <p:spPr>
          <a:xfrm>
            <a:off x="4343400" y="3114674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PRODUKCIJA</a:t>
            </a:r>
            <a:endParaRPr lang="en-US" sz="2000" b="1" dirty="0"/>
          </a:p>
        </p:txBody>
      </p:sp>
      <p:sp>
        <p:nvSpPr>
          <p:cNvPr id="24" name="Round Diagonal Corner Rectangle 23"/>
          <p:cNvSpPr/>
          <p:nvPr/>
        </p:nvSpPr>
        <p:spPr>
          <a:xfrm>
            <a:off x="6019800" y="3114674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TEHNIKA</a:t>
            </a:r>
            <a:endParaRPr lang="en-US" b="1" dirty="0"/>
          </a:p>
        </p:txBody>
      </p:sp>
      <p:sp>
        <p:nvSpPr>
          <p:cNvPr id="25" name="Round Diagonal Corner Rectangle 24"/>
          <p:cNvSpPr/>
          <p:nvPr/>
        </p:nvSpPr>
        <p:spPr>
          <a:xfrm>
            <a:off x="7696200" y="3124199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POSLOVNA</a:t>
            </a:r>
            <a:endParaRPr lang="en-US" sz="1600" b="1" dirty="0"/>
          </a:p>
        </p:txBody>
      </p:sp>
      <p:cxnSp>
        <p:nvCxnSpPr>
          <p:cNvPr id="39" name="Straight Connector 38"/>
          <p:cNvCxnSpPr>
            <a:stCxn id="11" idx="2"/>
          </p:cNvCxnSpPr>
          <p:nvPr/>
        </p:nvCxnSpPr>
        <p:spPr>
          <a:xfrm flipH="1">
            <a:off x="2133600" y="5076825"/>
            <a:ext cx="685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2"/>
          </p:cNvCxnSpPr>
          <p:nvPr/>
        </p:nvCxnSpPr>
        <p:spPr>
          <a:xfrm flipH="1">
            <a:off x="2133600" y="2476500"/>
            <a:ext cx="2819400" cy="190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133600" y="2495551"/>
            <a:ext cx="0" cy="25812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9124950" y="5057775"/>
            <a:ext cx="685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7019926" y="2495550"/>
            <a:ext cx="2809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9829800" y="2495553"/>
            <a:ext cx="0" cy="25622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 Diagonal Corner Rectangle 50"/>
          <p:cNvSpPr/>
          <p:nvPr/>
        </p:nvSpPr>
        <p:spPr>
          <a:xfrm>
            <a:off x="7067550" y="5257800"/>
            <a:ext cx="2057400" cy="381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MENADŽER</a:t>
            </a:r>
            <a:endParaRPr lang="en-US" sz="2000" b="1" dirty="0"/>
          </a:p>
        </p:txBody>
      </p:sp>
      <p:sp>
        <p:nvSpPr>
          <p:cNvPr id="53" name="Round Diagonal Corner Rectangle 52"/>
          <p:cNvSpPr/>
          <p:nvPr/>
        </p:nvSpPr>
        <p:spPr>
          <a:xfrm>
            <a:off x="2171700" y="5695949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PROGRAM</a:t>
            </a:r>
            <a:endParaRPr lang="en-US" sz="1600" b="1" dirty="0"/>
          </a:p>
        </p:txBody>
      </p:sp>
      <p:sp>
        <p:nvSpPr>
          <p:cNvPr id="54" name="Round Diagonal Corner Rectangle 53"/>
          <p:cNvSpPr/>
          <p:nvPr/>
        </p:nvSpPr>
        <p:spPr>
          <a:xfrm>
            <a:off x="3733800" y="5695949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PRODUKCIJA</a:t>
            </a:r>
            <a:endParaRPr lang="en-US" sz="2000" b="1" dirty="0"/>
          </a:p>
        </p:txBody>
      </p:sp>
      <p:sp>
        <p:nvSpPr>
          <p:cNvPr id="55" name="Round Diagonal Corner Rectangle 54"/>
          <p:cNvSpPr/>
          <p:nvPr/>
        </p:nvSpPr>
        <p:spPr>
          <a:xfrm>
            <a:off x="2933700" y="6238899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TEHNIKA</a:t>
            </a:r>
            <a:endParaRPr lang="en-US" sz="1600" b="1" dirty="0"/>
          </a:p>
        </p:txBody>
      </p:sp>
      <p:sp>
        <p:nvSpPr>
          <p:cNvPr id="57" name="Round Diagonal Corner Rectangle 56"/>
          <p:cNvSpPr/>
          <p:nvPr/>
        </p:nvSpPr>
        <p:spPr>
          <a:xfrm>
            <a:off x="2800350" y="5257800"/>
            <a:ext cx="2057400" cy="381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MENADŽER</a:t>
            </a:r>
            <a:endParaRPr lang="en-US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00" y="150114"/>
            <a:ext cx="1657350" cy="1104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 Diagonal Corner Rectangle 52">
            <a:extLst>
              <a:ext uri="{FF2B5EF4-FFF2-40B4-BE49-F238E27FC236}">
                <a16:creationId xmlns:a16="http://schemas.microsoft.com/office/drawing/2014/main" id="{C911BB7B-11D7-6862-B979-DB4ED0D43E7E}"/>
              </a:ext>
            </a:extLst>
          </p:cNvPr>
          <p:cNvSpPr/>
          <p:nvPr/>
        </p:nvSpPr>
        <p:spPr>
          <a:xfrm>
            <a:off x="6629400" y="5715000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PROGRAM</a:t>
            </a:r>
            <a:endParaRPr lang="en-US" sz="1600" b="1" dirty="0"/>
          </a:p>
        </p:txBody>
      </p:sp>
      <p:sp>
        <p:nvSpPr>
          <p:cNvPr id="5" name="Round Diagonal Corner Rectangle 53">
            <a:extLst>
              <a:ext uri="{FF2B5EF4-FFF2-40B4-BE49-F238E27FC236}">
                <a16:creationId xmlns:a16="http://schemas.microsoft.com/office/drawing/2014/main" id="{74B53B82-E76D-8E13-5375-B495F7C96207}"/>
              </a:ext>
            </a:extLst>
          </p:cNvPr>
          <p:cNvSpPr/>
          <p:nvPr/>
        </p:nvSpPr>
        <p:spPr>
          <a:xfrm>
            <a:off x="8191500" y="5715000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PRODUKCIJA</a:t>
            </a:r>
            <a:endParaRPr lang="en-US" sz="2000" b="1" dirty="0"/>
          </a:p>
        </p:txBody>
      </p:sp>
      <p:sp>
        <p:nvSpPr>
          <p:cNvPr id="6" name="Round Diagonal Corner Rectangle 54">
            <a:extLst>
              <a:ext uri="{FF2B5EF4-FFF2-40B4-BE49-F238E27FC236}">
                <a16:creationId xmlns:a16="http://schemas.microsoft.com/office/drawing/2014/main" id="{68F7AD4C-DCC4-1E84-4F59-1C97F57B89D6}"/>
              </a:ext>
            </a:extLst>
          </p:cNvPr>
          <p:cNvSpPr/>
          <p:nvPr/>
        </p:nvSpPr>
        <p:spPr>
          <a:xfrm>
            <a:off x="7391400" y="6257950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TEHNIKA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10521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887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Divizioni model – 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tržišni model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(ciljna grupa)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Round Diagonal Corner Rectangle 6"/>
          <p:cNvSpPr/>
          <p:nvPr/>
        </p:nvSpPr>
        <p:spPr>
          <a:xfrm>
            <a:off x="4953000" y="1600200"/>
            <a:ext cx="2057400" cy="609600"/>
          </a:xfrm>
          <a:prstGeom prst="round2Diag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/>
              <a:t>SUPERNOVA</a:t>
            </a:r>
            <a:endParaRPr lang="en-US" sz="2400" dirty="0"/>
          </a:p>
        </p:txBody>
      </p:sp>
      <p:sp>
        <p:nvSpPr>
          <p:cNvPr id="8" name="Round Diagonal Corner Rectangle 7"/>
          <p:cNvSpPr/>
          <p:nvPr/>
        </p:nvSpPr>
        <p:spPr>
          <a:xfrm>
            <a:off x="4953000" y="2286000"/>
            <a:ext cx="2057400" cy="381000"/>
          </a:xfrm>
          <a:prstGeom prst="round2DiagRect">
            <a:avLst/>
          </a:prstGeom>
          <a:solidFill>
            <a:srgbClr val="0070C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7 do 77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4953000" y="2667000"/>
            <a:ext cx="2057400" cy="381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MENADŽMENT</a:t>
            </a:r>
            <a:endParaRPr lang="en-US" sz="2000" b="1" dirty="0"/>
          </a:p>
        </p:txBody>
      </p:sp>
      <p:sp>
        <p:nvSpPr>
          <p:cNvPr id="10" name="Round Diagonal Corner Rectangle 9"/>
          <p:cNvSpPr/>
          <p:nvPr/>
        </p:nvSpPr>
        <p:spPr>
          <a:xfrm>
            <a:off x="2819400" y="4191000"/>
            <a:ext cx="2057400" cy="609600"/>
          </a:xfrm>
          <a:prstGeom prst="round2Diag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ARENA</a:t>
            </a:r>
            <a:endParaRPr lang="en-US" sz="2400" b="1" dirty="0"/>
          </a:p>
        </p:txBody>
      </p:sp>
      <p:sp>
        <p:nvSpPr>
          <p:cNvPr id="11" name="Round Diagonal Corner Rectangle 10"/>
          <p:cNvSpPr/>
          <p:nvPr/>
        </p:nvSpPr>
        <p:spPr>
          <a:xfrm>
            <a:off x="2819400" y="4886325"/>
            <a:ext cx="2057400" cy="381000"/>
          </a:xfrm>
          <a:prstGeom prst="round2DiagRect">
            <a:avLst/>
          </a:prstGeom>
          <a:solidFill>
            <a:srgbClr val="0070C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Muškarci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Round Diagonal Corner Rectangle 15"/>
          <p:cNvSpPr/>
          <p:nvPr/>
        </p:nvSpPr>
        <p:spPr>
          <a:xfrm>
            <a:off x="7067550" y="4191000"/>
            <a:ext cx="2057400" cy="609600"/>
          </a:xfrm>
          <a:prstGeom prst="round2Diag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AGRO TV</a:t>
            </a:r>
            <a:endParaRPr lang="en-US" sz="2400" b="1" dirty="0"/>
          </a:p>
        </p:txBody>
      </p:sp>
      <p:sp>
        <p:nvSpPr>
          <p:cNvPr id="17" name="Round Diagonal Corner Rectangle 16"/>
          <p:cNvSpPr/>
          <p:nvPr/>
        </p:nvSpPr>
        <p:spPr>
          <a:xfrm>
            <a:off x="7067550" y="4886325"/>
            <a:ext cx="2057400" cy="381000"/>
          </a:xfrm>
          <a:prstGeom prst="round2DiagRect">
            <a:avLst/>
          </a:prstGeom>
          <a:solidFill>
            <a:srgbClr val="0070C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Ratari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Round Diagonal Corner Rectangle 21"/>
          <p:cNvSpPr/>
          <p:nvPr/>
        </p:nvSpPr>
        <p:spPr>
          <a:xfrm>
            <a:off x="2743200" y="3114674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PROGRAM</a:t>
            </a:r>
            <a:endParaRPr lang="en-US" sz="1100" b="1" dirty="0"/>
          </a:p>
        </p:txBody>
      </p:sp>
      <p:sp>
        <p:nvSpPr>
          <p:cNvPr id="23" name="Round Diagonal Corner Rectangle 22"/>
          <p:cNvSpPr/>
          <p:nvPr/>
        </p:nvSpPr>
        <p:spPr>
          <a:xfrm>
            <a:off x="4343400" y="3114674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PRODUKCIJA</a:t>
            </a:r>
            <a:endParaRPr lang="en-US" sz="2000" b="1" dirty="0"/>
          </a:p>
        </p:txBody>
      </p:sp>
      <p:sp>
        <p:nvSpPr>
          <p:cNvPr id="24" name="Round Diagonal Corner Rectangle 23"/>
          <p:cNvSpPr/>
          <p:nvPr/>
        </p:nvSpPr>
        <p:spPr>
          <a:xfrm>
            <a:off x="6019800" y="3114674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TEHNIKA</a:t>
            </a:r>
            <a:endParaRPr lang="en-US" b="1" dirty="0"/>
          </a:p>
        </p:txBody>
      </p:sp>
      <p:sp>
        <p:nvSpPr>
          <p:cNvPr id="25" name="Round Diagonal Corner Rectangle 24"/>
          <p:cNvSpPr/>
          <p:nvPr/>
        </p:nvSpPr>
        <p:spPr>
          <a:xfrm>
            <a:off x="7696200" y="3124199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POSLOVNA</a:t>
            </a:r>
            <a:endParaRPr lang="en-US" sz="1600" b="1" dirty="0"/>
          </a:p>
        </p:txBody>
      </p:sp>
      <p:cxnSp>
        <p:nvCxnSpPr>
          <p:cNvPr id="39" name="Straight Connector 38"/>
          <p:cNvCxnSpPr>
            <a:stCxn id="11" idx="2"/>
          </p:cNvCxnSpPr>
          <p:nvPr/>
        </p:nvCxnSpPr>
        <p:spPr>
          <a:xfrm flipH="1">
            <a:off x="2133600" y="5076825"/>
            <a:ext cx="685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2"/>
          </p:cNvCxnSpPr>
          <p:nvPr/>
        </p:nvCxnSpPr>
        <p:spPr>
          <a:xfrm flipH="1">
            <a:off x="2133600" y="2476500"/>
            <a:ext cx="2819400" cy="190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133600" y="2495551"/>
            <a:ext cx="0" cy="25812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9124950" y="5057775"/>
            <a:ext cx="685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7019926" y="2495550"/>
            <a:ext cx="2809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9829800" y="2495553"/>
            <a:ext cx="0" cy="25622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 Diagonal Corner Rectangle 50"/>
          <p:cNvSpPr/>
          <p:nvPr/>
        </p:nvSpPr>
        <p:spPr>
          <a:xfrm>
            <a:off x="7067550" y="5257800"/>
            <a:ext cx="2057400" cy="381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MENADŽER</a:t>
            </a:r>
            <a:endParaRPr lang="en-US" sz="2000" b="1" dirty="0"/>
          </a:p>
        </p:txBody>
      </p:sp>
      <p:sp>
        <p:nvSpPr>
          <p:cNvPr id="53" name="Round Diagonal Corner Rectangle 52"/>
          <p:cNvSpPr/>
          <p:nvPr/>
        </p:nvSpPr>
        <p:spPr>
          <a:xfrm>
            <a:off x="2171700" y="5695949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PROGRAM</a:t>
            </a:r>
            <a:endParaRPr lang="en-US" sz="1600" b="1" dirty="0"/>
          </a:p>
        </p:txBody>
      </p:sp>
      <p:sp>
        <p:nvSpPr>
          <p:cNvPr id="54" name="Round Diagonal Corner Rectangle 53"/>
          <p:cNvSpPr/>
          <p:nvPr/>
        </p:nvSpPr>
        <p:spPr>
          <a:xfrm>
            <a:off x="3733800" y="5695949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PRODUKCIJA</a:t>
            </a:r>
            <a:endParaRPr lang="en-US" sz="2000" b="1" dirty="0"/>
          </a:p>
        </p:txBody>
      </p:sp>
      <p:sp>
        <p:nvSpPr>
          <p:cNvPr id="55" name="Round Diagonal Corner Rectangle 54"/>
          <p:cNvSpPr/>
          <p:nvPr/>
        </p:nvSpPr>
        <p:spPr>
          <a:xfrm>
            <a:off x="2933700" y="6238899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TEHNIKA</a:t>
            </a:r>
            <a:endParaRPr lang="en-US" sz="1600" b="1" dirty="0"/>
          </a:p>
        </p:txBody>
      </p:sp>
      <p:sp>
        <p:nvSpPr>
          <p:cNvPr id="57" name="Round Diagonal Corner Rectangle 56"/>
          <p:cNvSpPr/>
          <p:nvPr/>
        </p:nvSpPr>
        <p:spPr>
          <a:xfrm>
            <a:off x="2800350" y="5257800"/>
            <a:ext cx="2057400" cy="381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MENADŽER</a:t>
            </a:r>
            <a:endParaRPr lang="en-US" sz="2000" b="1" dirty="0"/>
          </a:p>
        </p:txBody>
      </p:sp>
      <p:sp>
        <p:nvSpPr>
          <p:cNvPr id="2" name="Round Diagonal Corner Rectangle 52">
            <a:extLst>
              <a:ext uri="{FF2B5EF4-FFF2-40B4-BE49-F238E27FC236}">
                <a16:creationId xmlns:a16="http://schemas.microsoft.com/office/drawing/2014/main" id="{C911BB7B-11D7-6862-B979-DB4ED0D43E7E}"/>
              </a:ext>
            </a:extLst>
          </p:cNvPr>
          <p:cNvSpPr/>
          <p:nvPr/>
        </p:nvSpPr>
        <p:spPr>
          <a:xfrm>
            <a:off x="6629400" y="5715000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PROGRAM</a:t>
            </a:r>
            <a:endParaRPr lang="en-US" sz="1600" b="1" dirty="0"/>
          </a:p>
        </p:txBody>
      </p:sp>
      <p:sp>
        <p:nvSpPr>
          <p:cNvPr id="5" name="Round Diagonal Corner Rectangle 53">
            <a:extLst>
              <a:ext uri="{FF2B5EF4-FFF2-40B4-BE49-F238E27FC236}">
                <a16:creationId xmlns:a16="http://schemas.microsoft.com/office/drawing/2014/main" id="{74B53B82-E76D-8E13-5375-B495F7C96207}"/>
              </a:ext>
            </a:extLst>
          </p:cNvPr>
          <p:cNvSpPr/>
          <p:nvPr/>
        </p:nvSpPr>
        <p:spPr>
          <a:xfrm>
            <a:off x="8191500" y="5715000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PRODUKCIJA</a:t>
            </a:r>
            <a:endParaRPr lang="en-US" sz="2000" b="1" dirty="0"/>
          </a:p>
        </p:txBody>
      </p:sp>
      <p:sp>
        <p:nvSpPr>
          <p:cNvPr id="6" name="Round Diagonal Corner Rectangle 54">
            <a:extLst>
              <a:ext uri="{FF2B5EF4-FFF2-40B4-BE49-F238E27FC236}">
                <a16:creationId xmlns:a16="http://schemas.microsoft.com/office/drawing/2014/main" id="{68F7AD4C-DCC4-1E84-4F59-1C97F57B89D6}"/>
              </a:ext>
            </a:extLst>
          </p:cNvPr>
          <p:cNvSpPr/>
          <p:nvPr/>
        </p:nvSpPr>
        <p:spPr>
          <a:xfrm>
            <a:off x="7391400" y="6257950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TEHNIKA</a:t>
            </a:r>
            <a:endParaRPr lang="en-US" sz="1600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202DD1-75D8-8570-1606-EC06768C9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1106" y="133349"/>
            <a:ext cx="3096175" cy="116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614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887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Divizioni model – 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predmetni model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(programski sadržaj)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Round Diagonal Corner Rectangle 6"/>
          <p:cNvSpPr/>
          <p:nvPr/>
        </p:nvSpPr>
        <p:spPr>
          <a:xfrm>
            <a:off x="4953000" y="1600200"/>
            <a:ext cx="2057400" cy="609600"/>
          </a:xfrm>
          <a:prstGeom prst="round2Diag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/>
              <a:t>SUPERNOVA</a:t>
            </a:r>
            <a:endParaRPr lang="en-US" sz="2400" dirty="0"/>
          </a:p>
        </p:txBody>
      </p:sp>
      <p:sp>
        <p:nvSpPr>
          <p:cNvPr id="8" name="Round Diagonal Corner Rectangle 7"/>
          <p:cNvSpPr/>
          <p:nvPr/>
        </p:nvSpPr>
        <p:spPr>
          <a:xfrm>
            <a:off x="4953000" y="2286000"/>
            <a:ext cx="2057400" cy="381000"/>
          </a:xfrm>
          <a:prstGeom prst="round2DiagRect">
            <a:avLst/>
          </a:prstGeom>
          <a:solidFill>
            <a:srgbClr val="00B05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Zabava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4953000" y="2667000"/>
            <a:ext cx="2057400" cy="381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MENADŽMENT</a:t>
            </a:r>
            <a:endParaRPr lang="en-US" sz="2000" b="1" dirty="0"/>
          </a:p>
        </p:txBody>
      </p:sp>
      <p:sp>
        <p:nvSpPr>
          <p:cNvPr id="10" name="Round Diagonal Corner Rectangle 9"/>
          <p:cNvSpPr/>
          <p:nvPr/>
        </p:nvSpPr>
        <p:spPr>
          <a:xfrm>
            <a:off x="2819400" y="4191000"/>
            <a:ext cx="2057400" cy="609600"/>
          </a:xfrm>
          <a:prstGeom prst="round2Diag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N1</a:t>
            </a:r>
            <a:endParaRPr lang="en-US" sz="2400" b="1" dirty="0"/>
          </a:p>
        </p:txBody>
      </p:sp>
      <p:sp>
        <p:nvSpPr>
          <p:cNvPr id="11" name="Round Diagonal Corner Rectangle 10"/>
          <p:cNvSpPr/>
          <p:nvPr/>
        </p:nvSpPr>
        <p:spPr>
          <a:xfrm>
            <a:off x="2819400" y="4886325"/>
            <a:ext cx="2057400" cy="381000"/>
          </a:xfrm>
          <a:prstGeom prst="round2DiagRect">
            <a:avLst/>
          </a:prstGeom>
          <a:solidFill>
            <a:srgbClr val="00B05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Vesti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Round Diagonal Corner Rectangle 15"/>
          <p:cNvSpPr/>
          <p:nvPr/>
        </p:nvSpPr>
        <p:spPr>
          <a:xfrm>
            <a:off x="7067550" y="4191000"/>
            <a:ext cx="2057400" cy="609600"/>
          </a:xfrm>
          <a:prstGeom prst="round2Diag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SPORT KLUB</a:t>
            </a:r>
            <a:endParaRPr lang="en-US" sz="2400" b="1" dirty="0"/>
          </a:p>
        </p:txBody>
      </p:sp>
      <p:sp>
        <p:nvSpPr>
          <p:cNvPr id="17" name="Round Diagonal Corner Rectangle 16"/>
          <p:cNvSpPr/>
          <p:nvPr/>
        </p:nvSpPr>
        <p:spPr>
          <a:xfrm>
            <a:off x="7067550" y="4886325"/>
            <a:ext cx="2057400" cy="381000"/>
          </a:xfrm>
          <a:prstGeom prst="round2DiagRect">
            <a:avLst/>
          </a:prstGeom>
          <a:solidFill>
            <a:srgbClr val="00B05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Sport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Round Diagonal Corner Rectangle 21"/>
          <p:cNvSpPr/>
          <p:nvPr/>
        </p:nvSpPr>
        <p:spPr>
          <a:xfrm>
            <a:off x="2743200" y="3114674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PROGRAM</a:t>
            </a:r>
            <a:endParaRPr lang="en-US" sz="1100" b="1" dirty="0"/>
          </a:p>
        </p:txBody>
      </p:sp>
      <p:sp>
        <p:nvSpPr>
          <p:cNvPr id="23" name="Round Diagonal Corner Rectangle 22"/>
          <p:cNvSpPr/>
          <p:nvPr/>
        </p:nvSpPr>
        <p:spPr>
          <a:xfrm>
            <a:off x="4343400" y="3114674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PRODUKCIJA</a:t>
            </a:r>
            <a:endParaRPr lang="en-US" sz="2000" b="1" dirty="0"/>
          </a:p>
        </p:txBody>
      </p:sp>
      <p:sp>
        <p:nvSpPr>
          <p:cNvPr id="24" name="Round Diagonal Corner Rectangle 23"/>
          <p:cNvSpPr/>
          <p:nvPr/>
        </p:nvSpPr>
        <p:spPr>
          <a:xfrm>
            <a:off x="6019800" y="3114674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TEHNIKA</a:t>
            </a:r>
            <a:endParaRPr lang="en-US" b="1" dirty="0"/>
          </a:p>
        </p:txBody>
      </p:sp>
      <p:sp>
        <p:nvSpPr>
          <p:cNvPr id="25" name="Round Diagonal Corner Rectangle 24"/>
          <p:cNvSpPr/>
          <p:nvPr/>
        </p:nvSpPr>
        <p:spPr>
          <a:xfrm>
            <a:off x="7696200" y="3124199"/>
            <a:ext cx="1485899" cy="457175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POSLOVNA</a:t>
            </a:r>
            <a:endParaRPr lang="en-US" sz="1600" b="1" dirty="0"/>
          </a:p>
        </p:txBody>
      </p:sp>
      <p:cxnSp>
        <p:nvCxnSpPr>
          <p:cNvPr id="39" name="Straight Connector 38"/>
          <p:cNvCxnSpPr>
            <a:stCxn id="11" idx="2"/>
          </p:cNvCxnSpPr>
          <p:nvPr/>
        </p:nvCxnSpPr>
        <p:spPr>
          <a:xfrm flipH="1">
            <a:off x="2133600" y="5076825"/>
            <a:ext cx="685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2"/>
          </p:cNvCxnSpPr>
          <p:nvPr/>
        </p:nvCxnSpPr>
        <p:spPr>
          <a:xfrm flipH="1">
            <a:off x="2133600" y="2476500"/>
            <a:ext cx="2819400" cy="190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133600" y="2495551"/>
            <a:ext cx="0" cy="25812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9124950" y="5057775"/>
            <a:ext cx="685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7019926" y="2495550"/>
            <a:ext cx="2809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9829800" y="2495553"/>
            <a:ext cx="0" cy="25622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 Diagonal Corner Rectangle 50"/>
          <p:cNvSpPr/>
          <p:nvPr/>
        </p:nvSpPr>
        <p:spPr>
          <a:xfrm>
            <a:off x="7067550" y="5257800"/>
            <a:ext cx="2057400" cy="381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MENADŽER</a:t>
            </a:r>
            <a:endParaRPr lang="en-US" sz="2000" b="1" dirty="0"/>
          </a:p>
        </p:txBody>
      </p:sp>
      <p:sp>
        <p:nvSpPr>
          <p:cNvPr id="53" name="Round Diagonal Corner Rectangle 52"/>
          <p:cNvSpPr/>
          <p:nvPr/>
        </p:nvSpPr>
        <p:spPr>
          <a:xfrm>
            <a:off x="2171700" y="5695949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PROGRAM</a:t>
            </a:r>
            <a:endParaRPr lang="en-US" sz="1600" b="1" dirty="0"/>
          </a:p>
        </p:txBody>
      </p:sp>
      <p:sp>
        <p:nvSpPr>
          <p:cNvPr id="54" name="Round Diagonal Corner Rectangle 53"/>
          <p:cNvSpPr/>
          <p:nvPr/>
        </p:nvSpPr>
        <p:spPr>
          <a:xfrm>
            <a:off x="3733800" y="5695949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PRODUKCIJA</a:t>
            </a:r>
            <a:endParaRPr lang="en-US" sz="2000" b="1" dirty="0"/>
          </a:p>
        </p:txBody>
      </p:sp>
      <p:sp>
        <p:nvSpPr>
          <p:cNvPr id="55" name="Round Diagonal Corner Rectangle 54"/>
          <p:cNvSpPr/>
          <p:nvPr/>
        </p:nvSpPr>
        <p:spPr>
          <a:xfrm>
            <a:off x="2933700" y="6238899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TEHNIKA</a:t>
            </a:r>
            <a:endParaRPr lang="en-US" sz="1600" b="1" dirty="0"/>
          </a:p>
        </p:txBody>
      </p:sp>
      <p:sp>
        <p:nvSpPr>
          <p:cNvPr id="57" name="Round Diagonal Corner Rectangle 56"/>
          <p:cNvSpPr/>
          <p:nvPr/>
        </p:nvSpPr>
        <p:spPr>
          <a:xfrm>
            <a:off x="2800350" y="5257800"/>
            <a:ext cx="2057400" cy="381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MENADŽER</a:t>
            </a:r>
            <a:endParaRPr lang="en-US" sz="2000" b="1" dirty="0"/>
          </a:p>
        </p:txBody>
      </p:sp>
      <p:sp>
        <p:nvSpPr>
          <p:cNvPr id="2" name="Round Diagonal Corner Rectangle 52">
            <a:extLst>
              <a:ext uri="{FF2B5EF4-FFF2-40B4-BE49-F238E27FC236}">
                <a16:creationId xmlns:a16="http://schemas.microsoft.com/office/drawing/2014/main" id="{C911BB7B-11D7-6862-B979-DB4ED0D43E7E}"/>
              </a:ext>
            </a:extLst>
          </p:cNvPr>
          <p:cNvSpPr/>
          <p:nvPr/>
        </p:nvSpPr>
        <p:spPr>
          <a:xfrm>
            <a:off x="6629400" y="5715000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PROGRAM</a:t>
            </a:r>
            <a:endParaRPr lang="en-US" sz="1600" b="1" dirty="0"/>
          </a:p>
        </p:txBody>
      </p:sp>
      <p:sp>
        <p:nvSpPr>
          <p:cNvPr id="5" name="Round Diagonal Corner Rectangle 53">
            <a:extLst>
              <a:ext uri="{FF2B5EF4-FFF2-40B4-BE49-F238E27FC236}">
                <a16:creationId xmlns:a16="http://schemas.microsoft.com/office/drawing/2014/main" id="{74B53B82-E76D-8E13-5375-B495F7C96207}"/>
              </a:ext>
            </a:extLst>
          </p:cNvPr>
          <p:cNvSpPr/>
          <p:nvPr/>
        </p:nvSpPr>
        <p:spPr>
          <a:xfrm>
            <a:off x="8191500" y="5715000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PRODUKCIJA</a:t>
            </a:r>
            <a:endParaRPr lang="en-US" sz="2000" b="1" dirty="0"/>
          </a:p>
        </p:txBody>
      </p:sp>
      <p:sp>
        <p:nvSpPr>
          <p:cNvPr id="6" name="Round Diagonal Corner Rectangle 54">
            <a:extLst>
              <a:ext uri="{FF2B5EF4-FFF2-40B4-BE49-F238E27FC236}">
                <a16:creationId xmlns:a16="http://schemas.microsoft.com/office/drawing/2014/main" id="{68F7AD4C-DCC4-1E84-4F59-1C97F57B89D6}"/>
              </a:ext>
            </a:extLst>
          </p:cNvPr>
          <p:cNvSpPr/>
          <p:nvPr/>
        </p:nvSpPr>
        <p:spPr>
          <a:xfrm>
            <a:off x="7391400" y="6257950"/>
            <a:ext cx="1485900" cy="466701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TEHNIKA</a:t>
            </a:r>
            <a:endParaRPr lang="en-US" sz="16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971CDA-62DE-744B-2B9E-330AF417F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7194" y="76199"/>
            <a:ext cx="2230036" cy="125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33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2776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1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Projektni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model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- </a:t>
            </a:r>
            <a:r>
              <a:rPr lang="pl-PL" sz="2400" b="1" dirty="0">
                <a:solidFill>
                  <a:srgbClr val="C00000"/>
                </a:solidFill>
                <a:latin typeface="Corbel" pitchFamily="34" charset="0"/>
              </a:rPr>
              <a:t>stvaranje projektnih timova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timovi zahtevaju veliki broj stručnjaka za složene poduhvate, značajna materijalna sredstva i kratke rokove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projekat se definiše kao složen i celovit poduhvat čije se karakteristike i cilj mogu tačno odrediti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rojektni timovi </a:t>
            </a:r>
            <a:r>
              <a:rPr lang="vi-VN" sz="2400" dirty="0">
                <a:latin typeface="Corbel" pitchFamily="34" charset="0"/>
              </a:rPr>
              <a:t>imaju svoje organizacione jedinice koje su zadužene za obavljanje određenih, specijalizovanih vrsta poslova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r</a:t>
            </a:r>
            <a:r>
              <a:rPr lang="vi-VN" sz="2400" dirty="0">
                <a:latin typeface="Corbel" pitchFamily="34" charset="0"/>
              </a:rPr>
              <a:t>ukovodioci projektnih timova međusobno su linijski vezani, nadređeni su svim izvršiocima poslova u timu, a podređeni su direktorima organizacije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Projektni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35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07442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Suština projektne strukture: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marL="1252538" lvl="1" indent="-1778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određivanje rukovodioca projekta</a:t>
            </a:r>
          </a:p>
          <a:p>
            <a:pPr marL="1252538" lvl="1" indent="-1778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formiranje projektnog tima</a:t>
            </a:r>
          </a:p>
          <a:p>
            <a:pPr marL="1252538" lvl="1" indent="-1778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usmeravanje projektnog tima na ciljeve izrade projekta</a:t>
            </a:r>
          </a:p>
          <a:p>
            <a:pPr marL="1252538" lvl="1" indent="-1778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raspuštanje projektnog tima po izradi projekta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>
                <a:latin typeface="Corbel" pitchFamily="34" charset="0"/>
              </a:rPr>
              <a:t>Formirani projektni tim preuzima brigu o projektu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na sledećim principima</a:t>
            </a:r>
            <a:r>
              <a:rPr lang="sr-Latn-RS" sz="2400" dirty="0">
                <a:latin typeface="Corbel" pitchFamily="34" charset="0"/>
              </a:rPr>
              <a:t>: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1252538" lvl="1" indent="-1778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 datim rokovima</a:t>
            </a:r>
          </a:p>
          <a:p>
            <a:pPr marL="1252538" lvl="1" indent="-1778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kvalitetno</a:t>
            </a:r>
          </a:p>
          <a:p>
            <a:pPr marL="1252538" lvl="1" indent="-1778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 okviru predviđenih troškova</a:t>
            </a:r>
          </a:p>
          <a:p>
            <a:pPr marL="719138" lvl="1" indent="-363538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Projektni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5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125200" cy="5257800"/>
          </a:xfrm>
        </p:spPr>
        <p:txBody>
          <a:bodyPr>
            <a:normAutofit lnSpcReduction="10000"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b="1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(+)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fleksibilnosti i pogodnosti za inovativne ideje</a:t>
            </a:r>
            <a:endParaRPr lang="sr-Latn-RS" sz="2400" dirty="0">
              <a:latin typeface="Corbel" pitchFamily="34" charset="0"/>
            </a:endParaRP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elastič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n prilaz dodeli zadataka</a:t>
            </a:r>
            <a:endParaRPr lang="sr-Latn-RS" sz="2400" dirty="0">
              <a:latin typeface="Corbel" pitchFamily="34" charset="0"/>
            </a:endParaRP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podel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posla</a:t>
            </a:r>
            <a:endParaRPr lang="sr-Latn-RS" sz="2400" dirty="0">
              <a:latin typeface="Corbel" pitchFamily="34" charset="0"/>
            </a:endParaRP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uspostavljanj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odnosa nadređenosti i podređenosti</a:t>
            </a:r>
            <a:endParaRPr lang="sr-Latn-RS" sz="2400" dirty="0">
              <a:latin typeface="Corbel" pitchFamily="34" charset="0"/>
            </a:endParaRP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permanentno praćenje i nadziranje svakog projekta</a:t>
            </a:r>
            <a:endParaRPr lang="sr-Latn-RS" sz="2400" dirty="0">
              <a:latin typeface="Corbel" pitchFamily="34" charset="0"/>
            </a:endParaRPr>
          </a:p>
          <a:p>
            <a:pPr marL="719138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(</a:t>
            </a:r>
            <a:r>
              <a:rPr lang="sr-Latn-RS" sz="2400" b="1" dirty="0">
                <a:solidFill>
                  <a:srgbClr val="C00000"/>
                </a:solidFill>
                <a:latin typeface="Courier New"/>
                <a:cs typeface="Courier New"/>
              </a:rPr>
              <a:t>-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)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985838" lvl="1" indent="-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sukob između rukovodilaca projekata i funkcionalnih rukovodilaca</a:t>
            </a:r>
            <a:endParaRPr lang="sr-Latn-RS" sz="2400" dirty="0">
              <a:latin typeface="Corbel" pitchFamily="34" charset="0"/>
            </a:endParaRPr>
          </a:p>
          <a:p>
            <a:pPr marL="985838" lvl="1" indent="-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različiti aspekti poslovanja funkcionalnih jedinica i projektnih timova 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Projektni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30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10287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Projektni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096000" y="2478617"/>
            <a:ext cx="2209787" cy="5717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PROGRAM</a:t>
            </a:r>
            <a:endParaRPr lang="en-US" sz="2400" b="1" dirty="0"/>
          </a:p>
        </p:txBody>
      </p:sp>
      <p:sp>
        <p:nvSpPr>
          <p:cNvPr id="6" name="Oval 5"/>
          <p:cNvSpPr/>
          <p:nvPr/>
        </p:nvSpPr>
        <p:spPr>
          <a:xfrm>
            <a:off x="3176727" y="5039259"/>
            <a:ext cx="1266548" cy="1219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P1</a:t>
            </a:r>
            <a:endParaRPr lang="en-US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3608794" y="2478617"/>
            <a:ext cx="2209787" cy="5717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PRODUKCIJA</a:t>
            </a:r>
            <a:endParaRPr lang="en-US" sz="2400" b="1" dirty="0"/>
          </a:p>
        </p:txBody>
      </p:sp>
      <p:sp>
        <p:nvSpPr>
          <p:cNvPr id="11" name="Oval 10"/>
          <p:cNvSpPr/>
          <p:nvPr/>
        </p:nvSpPr>
        <p:spPr>
          <a:xfrm>
            <a:off x="5308731" y="5060951"/>
            <a:ext cx="1266548" cy="1219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P2</a:t>
            </a:r>
            <a:endParaRPr lang="en-US" sz="2400" b="1" dirty="0"/>
          </a:p>
        </p:txBody>
      </p:sp>
      <p:sp>
        <p:nvSpPr>
          <p:cNvPr id="12" name="Oval 11"/>
          <p:cNvSpPr/>
          <p:nvPr/>
        </p:nvSpPr>
        <p:spPr>
          <a:xfrm>
            <a:off x="7320378" y="5052032"/>
            <a:ext cx="1266548" cy="1219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Pn</a:t>
            </a:r>
            <a:endParaRPr lang="en-US" sz="2400" b="1" dirty="0"/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H="1">
            <a:off x="5942005" y="2778573"/>
            <a:ext cx="8440" cy="20841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 flipV="1">
            <a:off x="3810001" y="4852685"/>
            <a:ext cx="4143651" cy="100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04800" y="1671935"/>
            <a:ext cx="11782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sr-Latn-RS" sz="2400" dirty="0"/>
              <a:t>Formira se poseban projektni tim koji radi/upravlja isključivo na jednom zadatom projektu</a:t>
            </a:r>
            <a:endParaRPr lang="en-US" sz="2400" dirty="0"/>
          </a:p>
        </p:txBody>
      </p:sp>
      <p:cxnSp>
        <p:nvCxnSpPr>
          <p:cNvPr id="7" name="Straight Connector 6"/>
          <p:cNvCxnSpPr>
            <a:stCxn id="9" idx="3"/>
            <a:endCxn id="4" idx="1"/>
          </p:cNvCxnSpPr>
          <p:nvPr/>
        </p:nvCxnSpPr>
        <p:spPr>
          <a:xfrm>
            <a:off x="5818581" y="2764516"/>
            <a:ext cx="27741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588F47F-A20C-0FC0-0F97-C48A02A16DB7}"/>
              </a:ext>
            </a:extLst>
          </p:cNvPr>
          <p:cNvCxnSpPr>
            <a:cxnSpLocks/>
          </p:cNvCxnSpPr>
          <p:nvPr/>
        </p:nvCxnSpPr>
        <p:spPr>
          <a:xfrm>
            <a:off x="5943600" y="4876800"/>
            <a:ext cx="0" cy="1765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98F1A8F-D04C-B2F7-31DD-9BB54BE02FB8}"/>
              </a:ext>
            </a:extLst>
          </p:cNvPr>
          <p:cNvCxnSpPr>
            <a:cxnSpLocks/>
          </p:cNvCxnSpPr>
          <p:nvPr/>
        </p:nvCxnSpPr>
        <p:spPr>
          <a:xfrm>
            <a:off x="7956033" y="4862744"/>
            <a:ext cx="0" cy="1765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1079551-B937-1E04-624C-76380A38325C}"/>
              </a:ext>
            </a:extLst>
          </p:cNvPr>
          <p:cNvCxnSpPr>
            <a:cxnSpLocks/>
          </p:cNvCxnSpPr>
          <p:nvPr/>
        </p:nvCxnSpPr>
        <p:spPr>
          <a:xfrm>
            <a:off x="3810001" y="4852685"/>
            <a:ext cx="0" cy="1765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50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918" y="121366"/>
            <a:ext cx="9204163" cy="666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48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08204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endParaRPr lang="sr-Latn-RS" sz="10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latin typeface="Corbel" pitchFamily="34" charset="0"/>
              </a:rPr>
              <a:t>Matrični </a:t>
            </a:r>
            <a:r>
              <a:rPr lang="vi-VN" sz="2400" b="1" dirty="0">
                <a:latin typeface="Corbel" pitchFamily="34" charset="0"/>
              </a:rPr>
              <a:t>model </a:t>
            </a:r>
            <a:r>
              <a:rPr lang="sr-Latn-RS" sz="2400" b="1" dirty="0">
                <a:latin typeface="Corbel" pitchFamily="34" charset="0"/>
              </a:rPr>
              <a:t>- </a:t>
            </a:r>
            <a:r>
              <a:rPr lang="pl-PL" sz="2400" b="1" dirty="0">
                <a:latin typeface="Corbel" pitchFamily="34" charset="0"/>
              </a:rPr>
              <a:t>razvijanje individualnih i fleksibilnih pristupa za rešavanje konkretnih problema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podela ovlašćenja i odgovornosti -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usmerenja na realizaciju zadataka</a:t>
            </a:r>
            <a:r>
              <a:rPr lang="sr-Latn-RS" sz="2400" dirty="0">
                <a:latin typeface="Corbel" pitchFamily="34" charset="0"/>
              </a:rPr>
              <a:t>, a ne hijerarhija vlasti i odgovornosti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r</a:t>
            </a:r>
            <a:r>
              <a:rPr lang="vi-VN" sz="2400" dirty="0">
                <a:latin typeface="Corbel" pitchFamily="34" charset="0"/>
              </a:rPr>
              <a:t>ukovođenje je dvojakog karaktera – </a:t>
            </a:r>
            <a:r>
              <a:rPr lang="vi-VN" sz="2400" b="1" dirty="0">
                <a:latin typeface="Corbel" pitchFamily="34" charset="0"/>
              </a:rPr>
              <a:t>vertikalno i horizontalno</a:t>
            </a:r>
            <a:endParaRPr lang="sr-Latn-RS" sz="2400" b="1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vertikalno unutar funkcionalnih departmana, a horizontalno unutar projektnih timova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kombinacija funkcionalne i projektne strukture </a:t>
            </a:r>
            <a:r>
              <a:rPr lang="sr-Latn-RS" sz="2400" dirty="0">
                <a:latin typeface="Corbel" pitchFamily="34" charset="0"/>
              </a:rPr>
              <a:t>otklanja slabe strane i jedne i druge kada se primenjuju odvojeno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latin typeface="Corbel" pitchFamily="34" charset="0"/>
              </a:rPr>
              <a:t>pruža u isto vreme prednosti funkcionalne i projektne strukture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Matrični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15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506200" cy="5257800"/>
          </a:xfrm>
        </p:spPr>
        <p:txBody>
          <a:bodyPr>
            <a:normAutofit/>
          </a:bodyPr>
          <a:lstStyle/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(+)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719138" lvl="1" indent="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mogućnost uspostavljanja različitih organizacionih procedura</a:t>
            </a:r>
            <a:endParaRPr lang="sr-Latn-RS" sz="2400" dirty="0">
              <a:latin typeface="Corbel" pitchFamily="34" charset="0"/>
            </a:endParaRPr>
          </a:p>
          <a:p>
            <a:pPr marL="719138" lvl="1" indent="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 bolja kontrola po pojedinim dimenzijama sistema</a:t>
            </a:r>
            <a:endParaRPr lang="sr-Latn-RS" sz="2400" dirty="0">
              <a:latin typeface="Corbel" pitchFamily="34" charset="0"/>
            </a:endParaRPr>
          </a:p>
          <a:p>
            <a:pPr marL="719138" lvl="1" indent="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bolj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iskorišćenost ljudi jer mogu paralelno raditi na više poduhvata</a:t>
            </a:r>
            <a:endParaRPr lang="sr-Latn-RS" sz="2400" dirty="0">
              <a:latin typeface="Corbel" pitchFamily="34" charset="0"/>
            </a:endParaRPr>
          </a:p>
          <a:p>
            <a:pPr marL="719138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(</a:t>
            </a:r>
            <a:r>
              <a:rPr lang="sr-Latn-RS" sz="2400" b="1" dirty="0">
                <a:solidFill>
                  <a:srgbClr val="C00000"/>
                </a:solidFill>
                <a:latin typeface="Courier New"/>
                <a:cs typeface="Courier New"/>
              </a:rPr>
              <a:t>-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)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985838" lvl="1" indent="-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dupliranje zajedničkih aktivnosti kao posledica preterane nezavisnosti pojedinih organizacionih celina</a:t>
            </a:r>
            <a:endParaRPr lang="sr-Latn-RS" sz="2400" dirty="0">
              <a:latin typeface="Corbel" pitchFamily="34" charset="0"/>
            </a:endParaRPr>
          </a:p>
          <a:p>
            <a:pPr marL="985838" lvl="1" indent="-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opasnost od povećanja administracije</a:t>
            </a:r>
            <a:endParaRPr lang="sr-Latn-RS" sz="2400" dirty="0">
              <a:latin typeface="Corbel" pitchFamily="34" charset="0"/>
            </a:endParaRPr>
          </a:p>
          <a:p>
            <a:pPr marL="985838" lvl="1" indent="-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sklonost funkcionalnih rukovodilaca ka pristrasnosti zbog sopstvenih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funkcionalnih prioriteta</a:t>
            </a:r>
            <a:endParaRPr lang="sr-Latn-RS" sz="2400" dirty="0">
              <a:latin typeface="Corbel" pitchFamily="34" charset="0"/>
            </a:endParaRPr>
          </a:p>
          <a:p>
            <a:pPr marL="985838" lvl="1" indent="-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usložnjava </a:t>
            </a:r>
            <a:r>
              <a:rPr lang="sr-Latn-RS" sz="2400" dirty="0">
                <a:latin typeface="Corbel" pitchFamily="34" charset="0"/>
              </a:rPr>
              <a:t>se </a:t>
            </a:r>
            <a:r>
              <a:rPr lang="vi-VN" sz="2400" dirty="0">
                <a:latin typeface="Corbel" pitchFamily="34" charset="0"/>
              </a:rPr>
              <a:t>proces odlučivanja i jedinstvo rukovođenja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Matrični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658600" cy="5257800"/>
          </a:xfrm>
        </p:spPr>
        <p:txBody>
          <a:bodyPr>
            <a:normAutofit lnSpcReduction="10000"/>
          </a:bodyPr>
          <a:lstStyle/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05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sz="2400" b="1" dirty="0">
                <a:latin typeface="Corbel" pitchFamily="34" charset="0"/>
              </a:rPr>
              <a:t>Linijski model </a:t>
            </a:r>
            <a:r>
              <a:rPr lang="sr-Latn-RS" sz="2400" b="1" dirty="0">
                <a:latin typeface="Corbel" pitchFamily="34" charset="0"/>
              </a:rPr>
              <a:t>- </a:t>
            </a:r>
            <a:r>
              <a:rPr lang="vi-VN" sz="2400" b="1" dirty="0">
                <a:latin typeface="Corbel" pitchFamily="34" charset="0"/>
              </a:rPr>
              <a:t>najstariji sistem organizacije i rukovođenja u društvu</a:t>
            </a: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n</a:t>
            </a:r>
            <a:r>
              <a:rPr lang="vi-VN" sz="2400" dirty="0">
                <a:latin typeface="Corbel" pitchFamily="34" charset="0"/>
              </a:rPr>
              <a:t>a ovom modelu se zasnivaju i svi ostali sistemi rukovođenja koji se temelje na hijerarhiji odnosa 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dužnosti – nadležnosti – odgovornosti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jedinstven lanac komande koja ide od vrha organizacije do njenog dna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putem tog komandnog lanca idu svi nalozi, zahtevi, sve komunikacije i izveštaji u organizaciji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komande pored top menadžmenta mogu izdavati samo menadžeri linijskih funkcija - samo preko njih se može komunicirati sa ostalim organizacionim jedinicama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svaki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zaposleni ima samo jednog nadređenog </a:t>
            </a:r>
            <a:r>
              <a:rPr lang="vi-VN" sz="2400" dirty="0">
                <a:latin typeface="Corbel" pitchFamily="34" charset="0"/>
              </a:rPr>
              <a:t>(princip jedinstva komande)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Linijski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75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Matrični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4956" y="1485900"/>
            <a:ext cx="5102087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38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9906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b="1" dirty="0"/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Matrični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923811" y="2131567"/>
            <a:ext cx="2172176" cy="381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PRODUKCIJA</a:t>
            </a:r>
            <a:endParaRPr lang="en-US" sz="2400" b="1" dirty="0"/>
          </a:p>
        </p:txBody>
      </p:sp>
      <p:sp>
        <p:nvSpPr>
          <p:cNvPr id="18" name="Oval 17"/>
          <p:cNvSpPr/>
          <p:nvPr/>
        </p:nvSpPr>
        <p:spPr>
          <a:xfrm>
            <a:off x="457200" y="2816353"/>
            <a:ext cx="1390411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P1</a:t>
            </a:r>
            <a:endParaRPr lang="en-US" sz="2400" b="1" dirty="0"/>
          </a:p>
        </p:txBody>
      </p:sp>
      <p:cxnSp>
        <p:nvCxnSpPr>
          <p:cNvPr id="22" name="Straight Connector 21"/>
          <p:cNvCxnSpPr>
            <a:cxnSpLocks/>
            <a:stCxn id="7" idx="2"/>
            <a:endCxn id="49" idx="4"/>
          </p:cNvCxnSpPr>
          <p:nvPr/>
        </p:nvCxnSpPr>
        <p:spPr>
          <a:xfrm>
            <a:off x="3009899" y="2512567"/>
            <a:ext cx="0" cy="325323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  <a:endCxn id="53" idx="2"/>
          </p:cNvCxnSpPr>
          <p:nvPr/>
        </p:nvCxnSpPr>
        <p:spPr>
          <a:xfrm>
            <a:off x="1847611" y="5689600"/>
            <a:ext cx="8325088" cy="1473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  <a:endCxn id="44" idx="2"/>
          </p:cNvCxnSpPr>
          <p:nvPr/>
        </p:nvCxnSpPr>
        <p:spPr>
          <a:xfrm>
            <a:off x="1847611" y="4470400"/>
            <a:ext cx="8327945" cy="2235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  <a:stCxn id="18" idx="6"/>
            <a:endCxn id="42" idx="2"/>
          </p:cNvCxnSpPr>
          <p:nvPr/>
        </p:nvCxnSpPr>
        <p:spPr>
          <a:xfrm flipV="1">
            <a:off x="1847611" y="3273077"/>
            <a:ext cx="8325564" cy="47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owchart: Connector 31"/>
          <p:cNvSpPr/>
          <p:nvPr/>
        </p:nvSpPr>
        <p:spPr>
          <a:xfrm>
            <a:off x="2934175" y="3182144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5" name="Flowchart: Connector 44"/>
          <p:cNvSpPr/>
          <p:nvPr/>
        </p:nvSpPr>
        <p:spPr>
          <a:xfrm>
            <a:off x="2936556" y="4401820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9" name="Flowchart: Connector 48"/>
          <p:cNvSpPr/>
          <p:nvPr/>
        </p:nvSpPr>
        <p:spPr>
          <a:xfrm>
            <a:off x="2933699" y="5613400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" name="Rounded Rectangle 6">
            <a:extLst>
              <a:ext uri="{FF2B5EF4-FFF2-40B4-BE49-F238E27FC236}">
                <a16:creationId xmlns:a16="http://schemas.microsoft.com/office/drawing/2014/main" id="{BE41B16A-D49D-1B06-34FA-95D17531F15C}"/>
              </a:ext>
            </a:extLst>
          </p:cNvPr>
          <p:cNvSpPr/>
          <p:nvPr/>
        </p:nvSpPr>
        <p:spPr>
          <a:xfrm>
            <a:off x="4286011" y="2146300"/>
            <a:ext cx="2172176" cy="381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PROGRAM</a:t>
            </a:r>
            <a:endParaRPr lang="en-US" sz="2400" b="1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D9C94A0-DED5-97E6-C1A9-4EFE80239E9A}"/>
              </a:ext>
            </a:extLst>
          </p:cNvPr>
          <p:cNvCxnSpPr>
            <a:cxnSpLocks/>
            <a:stCxn id="15" idx="2"/>
            <a:endCxn id="27" idx="4"/>
          </p:cNvCxnSpPr>
          <p:nvPr/>
        </p:nvCxnSpPr>
        <p:spPr>
          <a:xfrm>
            <a:off x="5372099" y="2527300"/>
            <a:ext cx="0" cy="325323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04CF011A-B511-442C-203C-51A03BEE5C1C}"/>
              </a:ext>
            </a:extLst>
          </p:cNvPr>
          <p:cNvSpPr/>
          <p:nvPr/>
        </p:nvSpPr>
        <p:spPr>
          <a:xfrm>
            <a:off x="5296375" y="3196877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FC9F6678-0AEC-6877-490F-99C5E228EF15}"/>
              </a:ext>
            </a:extLst>
          </p:cNvPr>
          <p:cNvSpPr/>
          <p:nvPr/>
        </p:nvSpPr>
        <p:spPr>
          <a:xfrm>
            <a:off x="5298756" y="4416553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D60AD374-D3EC-06EB-9B55-249374792A16}"/>
              </a:ext>
            </a:extLst>
          </p:cNvPr>
          <p:cNvSpPr/>
          <p:nvPr/>
        </p:nvSpPr>
        <p:spPr>
          <a:xfrm>
            <a:off x="5295899" y="5628133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3" name="Rounded Rectangle 6">
            <a:extLst>
              <a:ext uri="{FF2B5EF4-FFF2-40B4-BE49-F238E27FC236}">
                <a16:creationId xmlns:a16="http://schemas.microsoft.com/office/drawing/2014/main" id="{CC8632D6-C72B-77B6-EA98-8EAE100F9CC1}"/>
              </a:ext>
            </a:extLst>
          </p:cNvPr>
          <p:cNvSpPr/>
          <p:nvPr/>
        </p:nvSpPr>
        <p:spPr>
          <a:xfrm>
            <a:off x="6685835" y="2146300"/>
            <a:ext cx="2172176" cy="381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TEHNIKA</a:t>
            </a:r>
            <a:endParaRPr lang="en-US" sz="2400" b="1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02CDF6F-7A6D-F805-B7FC-2037BBB4C721}"/>
              </a:ext>
            </a:extLst>
          </p:cNvPr>
          <p:cNvCxnSpPr>
            <a:cxnSpLocks/>
            <a:stCxn id="33" idx="2"/>
            <a:endCxn id="38" idx="4"/>
          </p:cNvCxnSpPr>
          <p:nvPr/>
        </p:nvCxnSpPr>
        <p:spPr>
          <a:xfrm>
            <a:off x="7771923" y="2527300"/>
            <a:ext cx="0" cy="325323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Connector 34">
            <a:extLst>
              <a:ext uri="{FF2B5EF4-FFF2-40B4-BE49-F238E27FC236}">
                <a16:creationId xmlns:a16="http://schemas.microsoft.com/office/drawing/2014/main" id="{17BD84C1-6FD2-D5F5-F876-7ACC8B6C5A0E}"/>
              </a:ext>
            </a:extLst>
          </p:cNvPr>
          <p:cNvSpPr/>
          <p:nvPr/>
        </p:nvSpPr>
        <p:spPr>
          <a:xfrm>
            <a:off x="7696199" y="3196877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6" name="Flowchart: Connector 35">
            <a:extLst>
              <a:ext uri="{FF2B5EF4-FFF2-40B4-BE49-F238E27FC236}">
                <a16:creationId xmlns:a16="http://schemas.microsoft.com/office/drawing/2014/main" id="{AE588BD0-4BA2-63A7-60F4-27EFF2A8F24A}"/>
              </a:ext>
            </a:extLst>
          </p:cNvPr>
          <p:cNvSpPr/>
          <p:nvPr/>
        </p:nvSpPr>
        <p:spPr>
          <a:xfrm>
            <a:off x="7698580" y="4416553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B8A1B867-C490-AF9C-A5D2-EBFFE3627FEF}"/>
              </a:ext>
            </a:extLst>
          </p:cNvPr>
          <p:cNvSpPr/>
          <p:nvPr/>
        </p:nvSpPr>
        <p:spPr>
          <a:xfrm>
            <a:off x="7695723" y="5628133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0" name="Rounded Rectangle 6">
            <a:extLst>
              <a:ext uri="{FF2B5EF4-FFF2-40B4-BE49-F238E27FC236}">
                <a16:creationId xmlns:a16="http://schemas.microsoft.com/office/drawing/2014/main" id="{E9B629C7-F8AD-CD4C-67AF-96BE0E178F6E}"/>
              </a:ext>
            </a:extLst>
          </p:cNvPr>
          <p:cNvSpPr/>
          <p:nvPr/>
        </p:nvSpPr>
        <p:spPr>
          <a:xfrm>
            <a:off x="9162811" y="2146300"/>
            <a:ext cx="2172176" cy="381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POSLOVNI</a:t>
            </a:r>
            <a:endParaRPr lang="en-US" sz="2400" b="1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136ABE0-1C03-980D-6E93-B8DF3A9C6A79}"/>
              </a:ext>
            </a:extLst>
          </p:cNvPr>
          <p:cNvCxnSpPr>
            <a:cxnSpLocks/>
            <a:stCxn id="40" idx="2"/>
            <a:endCxn id="53" idx="4"/>
          </p:cNvCxnSpPr>
          <p:nvPr/>
        </p:nvCxnSpPr>
        <p:spPr>
          <a:xfrm>
            <a:off x="10248899" y="2527300"/>
            <a:ext cx="0" cy="325323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8954D28C-80D2-B4A6-238A-BF56CD305161}"/>
              </a:ext>
            </a:extLst>
          </p:cNvPr>
          <p:cNvSpPr/>
          <p:nvPr/>
        </p:nvSpPr>
        <p:spPr>
          <a:xfrm>
            <a:off x="10173175" y="3196877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17D8659F-59AE-2AD5-7540-DC3D2F70C7AE}"/>
              </a:ext>
            </a:extLst>
          </p:cNvPr>
          <p:cNvSpPr/>
          <p:nvPr/>
        </p:nvSpPr>
        <p:spPr>
          <a:xfrm>
            <a:off x="10175556" y="4416553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3" name="Flowchart: Connector 52">
            <a:extLst>
              <a:ext uri="{FF2B5EF4-FFF2-40B4-BE49-F238E27FC236}">
                <a16:creationId xmlns:a16="http://schemas.microsoft.com/office/drawing/2014/main" id="{5F665CC4-2A7B-E43D-4359-471DEAEF97A1}"/>
              </a:ext>
            </a:extLst>
          </p:cNvPr>
          <p:cNvSpPr/>
          <p:nvPr/>
        </p:nvSpPr>
        <p:spPr>
          <a:xfrm>
            <a:off x="10172699" y="5628133"/>
            <a:ext cx="152400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1521328-40A0-987C-2D90-F24A3A1F63CB}"/>
              </a:ext>
            </a:extLst>
          </p:cNvPr>
          <p:cNvSpPr/>
          <p:nvPr/>
        </p:nvSpPr>
        <p:spPr>
          <a:xfrm>
            <a:off x="476011" y="3975100"/>
            <a:ext cx="1390411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P2</a:t>
            </a:r>
            <a:endParaRPr lang="en-US" sz="2400" b="1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38D2CE7-5E5B-3D06-2308-C4321A8052CD}"/>
              </a:ext>
            </a:extLst>
          </p:cNvPr>
          <p:cNvSpPr/>
          <p:nvPr/>
        </p:nvSpPr>
        <p:spPr>
          <a:xfrm>
            <a:off x="457676" y="5257800"/>
            <a:ext cx="1390411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3183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500"/>
                            </p:stCondLst>
                            <p:childTnLst>
                              <p:par>
                                <p:cTn id="10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500"/>
                            </p:stCondLst>
                            <p:childTnLst>
                              <p:par>
                                <p:cTn id="12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  <p:bldP spid="32" grpId="0" animBg="1"/>
      <p:bldP spid="45" grpId="0" animBg="1"/>
      <p:bldP spid="49" grpId="0" animBg="1"/>
      <p:bldP spid="15" grpId="0" animBg="1"/>
      <p:bldP spid="23" grpId="0" animBg="1"/>
      <p:bldP spid="25" grpId="0" animBg="1"/>
      <p:bldP spid="27" grpId="0" animBg="1"/>
      <p:bldP spid="33" grpId="0" animBg="1"/>
      <p:bldP spid="35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53" grpId="0" animBg="1"/>
      <p:bldP spid="59" grpId="0" animBg="1"/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0439400" cy="5257800"/>
          </a:xfrm>
        </p:spPr>
        <p:txBody>
          <a:bodyPr>
            <a:normAutofit/>
          </a:bodyPr>
          <a:lstStyle/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(+)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jednostavnost i jasnoća položaja i uloga svih koji u njemu učestvuju</a:t>
            </a:r>
          </a:p>
          <a:p>
            <a:pPr marL="719138" lvl="1" indent="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500" dirty="0">
              <a:latin typeface="Corbel" pitchFamily="34" charset="0"/>
            </a:endParaRPr>
          </a:p>
          <a:p>
            <a:pPr marL="719138" lvl="1" indent="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 stroga podela ovlašćenja</a:t>
            </a:r>
            <a:r>
              <a:rPr lang="vi-VN" sz="2400" dirty="0">
                <a:latin typeface="Corbel" pitchFamily="34" charset="0"/>
              </a:rPr>
              <a:t> 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(</a:t>
            </a:r>
            <a:r>
              <a:rPr lang="sr-Latn-RS" sz="2400" b="1" dirty="0">
                <a:solidFill>
                  <a:srgbClr val="C00000"/>
                </a:solidFill>
                <a:latin typeface="Courier New"/>
                <a:cs typeface="Courier New"/>
              </a:rPr>
              <a:t>-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5838" lvl="1" indent="-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slaba specijalizacija</a:t>
            </a:r>
          </a:p>
          <a:p>
            <a:pPr marL="985838" lvl="1" indent="-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zahteva od rukovodilaca veliku širinu znanja</a:t>
            </a:r>
          </a:p>
          <a:p>
            <a:pPr marL="985838" lvl="1" indent="-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koristi se u manjim organizacijima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Linijski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36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Linijski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467" y="1524000"/>
            <a:ext cx="3537066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67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Linijski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737" y="1540078"/>
            <a:ext cx="9018525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8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12039600" cy="5257800"/>
          </a:xfrm>
        </p:spPr>
        <p:txBody>
          <a:bodyPr>
            <a:normAutofit/>
          </a:bodyPr>
          <a:lstStyle/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  <a:sym typeface="Wingdings 3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  <a:sym typeface="Wingdings 3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Linijski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" name="Round Diagonal Corner Rectangle 27"/>
          <p:cNvSpPr/>
          <p:nvPr/>
        </p:nvSpPr>
        <p:spPr>
          <a:xfrm>
            <a:off x="2480693" y="3094592"/>
            <a:ext cx="1944289" cy="62055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GL. REALIZATOR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8" name="Flowchart: Connector 37"/>
          <p:cNvSpPr/>
          <p:nvPr/>
        </p:nvSpPr>
        <p:spPr>
          <a:xfrm>
            <a:off x="4648201" y="2057400"/>
            <a:ext cx="2899266" cy="2691044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PRODUKCIJA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5906979" y="6037631"/>
            <a:ext cx="37952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cxnSpLocks/>
          </p:cNvCxnSpPr>
          <p:nvPr/>
        </p:nvCxnSpPr>
        <p:spPr>
          <a:xfrm>
            <a:off x="6095999" y="5610000"/>
            <a:ext cx="0" cy="4191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>
            <a:off x="2106725" y="2924154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2106725" y="3407247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2104343" y="3939630"/>
            <a:ext cx="152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2256743" y="2924154"/>
            <a:ext cx="0" cy="101547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  <a:endCxn id="28" idx="2"/>
          </p:cNvCxnSpPr>
          <p:nvPr/>
        </p:nvCxnSpPr>
        <p:spPr>
          <a:xfrm>
            <a:off x="2256743" y="3404867"/>
            <a:ext cx="22395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/>
        </p:nvCxnSpPr>
        <p:spPr>
          <a:xfrm>
            <a:off x="10029921" y="2577725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cxnSpLocks/>
          </p:cNvCxnSpPr>
          <p:nvPr/>
        </p:nvCxnSpPr>
        <p:spPr>
          <a:xfrm>
            <a:off x="10029920" y="3114943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10029920" y="3641285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cxnSpLocks/>
          </p:cNvCxnSpPr>
          <p:nvPr/>
        </p:nvCxnSpPr>
        <p:spPr>
          <a:xfrm>
            <a:off x="10019995" y="4181743"/>
            <a:ext cx="1500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10019995" y="2577725"/>
            <a:ext cx="0" cy="160401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 flipV="1">
            <a:off x="9773445" y="3404866"/>
            <a:ext cx="246550" cy="184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cxnSpLocks/>
            <a:stCxn id="64" idx="3"/>
          </p:cNvCxnSpPr>
          <p:nvPr/>
        </p:nvCxnSpPr>
        <p:spPr>
          <a:xfrm flipH="1" flipV="1">
            <a:off x="6095999" y="4780185"/>
            <a:ext cx="1" cy="1966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cxnSpLocks/>
            <a:stCxn id="28" idx="0"/>
            <a:endCxn id="38" idx="2"/>
          </p:cNvCxnSpPr>
          <p:nvPr/>
        </p:nvCxnSpPr>
        <p:spPr>
          <a:xfrm flipV="1">
            <a:off x="4424982" y="3402922"/>
            <a:ext cx="223219" cy="19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13">
            <a:extLst>
              <a:ext uri="{FF2B5EF4-FFF2-40B4-BE49-F238E27FC236}">
                <a16:creationId xmlns:a16="http://schemas.microsoft.com/office/drawing/2014/main" id="{AFDCC6F9-3ABF-A97C-30A9-107F1B3D6C71}"/>
              </a:ext>
            </a:extLst>
          </p:cNvPr>
          <p:cNvSpPr/>
          <p:nvPr/>
        </p:nvSpPr>
        <p:spPr>
          <a:xfrm>
            <a:off x="384290" y="3255864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ARHIVAR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4" name="Rounded Rectangle 13">
            <a:extLst>
              <a:ext uri="{FF2B5EF4-FFF2-40B4-BE49-F238E27FC236}">
                <a16:creationId xmlns:a16="http://schemas.microsoft.com/office/drawing/2014/main" id="{E9E0B2EE-F1DC-8EC2-C836-36C337C6BE62}"/>
              </a:ext>
            </a:extLst>
          </p:cNvPr>
          <p:cNvSpPr/>
          <p:nvPr/>
        </p:nvSpPr>
        <p:spPr>
          <a:xfrm>
            <a:off x="389846" y="3790037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REALIZATOR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1" name="Rounded Rectangle 13">
            <a:extLst>
              <a:ext uri="{FF2B5EF4-FFF2-40B4-BE49-F238E27FC236}">
                <a16:creationId xmlns:a16="http://schemas.microsoft.com/office/drawing/2014/main" id="{A10DB747-A1F2-3156-AC49-FCFD2A87E064}"/>
              </a:ext>
            </a:extLst>
          </p:cNvPr>
          <p:cNvSpPr/>
          <p:nvPr/>
        </p:nvSpPr>
        <p:spPr>
          <a:xfrm>
            <a:off x="3985922" y="5841603"/>
            <a:ext cx="1905000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ORGANIZATOR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2" name="Rounded Rectangle 13">
            <a:extLst>
              <a:ext uri="{FF2B5EF4-FFF2-40B4-BE49-F238E27FC236}">
                <a16:creationId xmlns:a16="http://schemas.microsoft.com/office/drawing/2014/main" id="{7FE25A66-80F2-7263-725F-1D12BFCA7973}"/>
              </a:ext>
            </a:extLst>
          </p:cNvPr>
          <p:cNvSpPr/>
          <p:nvPr/>
        </p:nvSpPr>
        <p:spPr>
          <a:xfrm>
            <a:off x="384289" y="2770799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SNIMATELJ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3" name="Rounded Rectangle 13">
            <a:extLst>
              <a:ext uri="{FF2B5EF4-FFF2-40B4-BE49-F238E27FC236}">
                <a16:creationId xmlns:a16="http://schemas.microsoft.com/office/drawing/2014/main" id="{F18F1043-F14C-30C7-906C-21E30A837EA3}"/>
              </a:ext>
            </a:extLst>
          </p:cNvPr>
          <p:cNvSpPr/>
          <p:nvPr/>
        </p:nvSpPr>
        <p:spPr>
          <a:xfrm>
            <a:off x="6285020" y="5860654"/>
            <a:ext cx="1905000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PLANER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4" name="Round Diagonal Corner Rectangle 27">
            <a:extLst>
              <a:ext uri="{FF2B5EF4-FFF2-40B4-BE49-F238E27FC236}">
                <a16:creationId xmlns:a16="http://schemas.microsoft.com/office/drawing/2014/main" id="{A9712CEB-8142-E6FD-8872-12D094BFBC76}"/>
              </a:ext>
            </a:extLst>
          </p:cNvPr>
          <p:cNvSpPr/>
          <p:nvPr/>
        </p:nvSpPr>
        <p:spPr>
          <a:xfrm>
            <a:off x="5123855" y="4976870"/>
            <a:ext cx="1944289" cy="620551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GLAVNI PRODUCENT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5" name="Round Diagonal Corner Rectangle 27">
            <a:extLst>
              <a:ext uri="{FF2B5EF4-FFF2-40B4-BE49-F238E27FC236}">
                <a16:creationId xmlns:a16="http://schemas.microsoft.com/office/drawing/2014/main" id="{E7FEAFE9-C110-2D68-1BA4-A64D90738737}"/>
              </a:ext>
            </a:extLst>
          </p:cNvPr>
          <p:cNvSpPr/>
          <p:nvPr/>
        </p:nvSpPr>
        <p:spPr>
          <a:xfrm>
            <a:off x="7808911" y="3094591"/>
            <a:ext cx="1944289" cy="62055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ART DIREKTOR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7" name="Rounded Rectangle 13">
            <a:extLst>
              <a:ext uri="{FF2B5EF4-FFF2-40B4-BE49-F238E27FC236}">
                <a16:creationId xmlns:a16="http://schemas.microsoft.com/office/drawing/2014/main" id="{29A619B9-0BB2-9F35-5F32-870EE406D8C2}"/>
              </a:ext>
            </a:extLst>
          </p:cNvPr>
          <p:cNvSpPr/>
          <p:nvPr/>
        </p:nvSpPr>
        <p:spPr>
          <a:xfrm>
            <a:off x="10185494" y="2961589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GL. SCENOGR.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8" name="Rounded Rectangle 13">
            <a:extLst>
              <a:ext uri="{FF2B5EF4-FFF2-40B4-BE49-F238E27FC236}">
                <a16:creationId xmlns:a16="http://schemas.microsoft.com/office/drawing/2014/main" id="{4F5DF084-753B-122C-04B8-CB57DC805E0D}"/>
              </a:ext>
            </a:extLst>
          </p:cNvPr>
          <p:cNvSpPr/>
          <p:nvPr/>
        </p:nvSpPr>
        <p:spPr>
          <a:xfrm>
            <a:off x="10185494" y="2424371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STILISTA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9" name="Rounded Rectangle 13">
            <a:extLst>
              <a:ext uri="{FF2B5EF4-FFF2-40B4-BE49-F238E27FC236}">
                <a16:creationId xmlns:a16="http://schemas.microsoft.com/office/drawing/2014/main" id="{ABCC6F52-D026-8536-0307-51B19C333978}"/>
              </a:ext>
            </a:extLst>
          </p:cNvPr>
          <p:cNvSpPr/>
          <p:nvPr/>
        </p:nvSpPr>
        <p:spPr>
          <a:xfrm>
            <a:off x="10185494" y="3494989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DIZ. GRAFIKE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80" name="Rounded Rectangle 13">
            <a:extLst>
              <a:ext uri="{FF2B5EF4-FFF2-40B4-BE49-F238E27FC236}">
                <a16:creationId xmlns:a16="http://schemas.microsoft.com/office/drawing/2014/main" id="{BACD746E-4EFB-D8FF-F72B-9473B722C055}"/>
              </a:ext>
            </a:extLst>
          </p:cNvPr>
          <p:cNvSpPr/>
          <p:nvPr/>
        </p:nvSpPr>
        <p:spPr>
          <a:xfrm>
            <a:off x="10179940" y="4028389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DIR. FOTO.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1F79EF9-6A0F-A7FB-72A1-4AABC9E5C70F}"/>
              </a:ext>
            </a:extLst>
          </p:cNvPr>
          <p:cNvCxnSpPr>
            <a:cxnSpLocks/>
          </p:cNvCxnSpPr>
          <p:nvPr/>
        </p:nvCxnSpPr>
        <p:spPr>
          <a:xfrm>
            <a:off x="7543800" y="3404866"/>
            <a:ext cx="2603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9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8" grpId="0" animBg="1"/>
      <p:bldP spid="22" grpId="0" animBg="1"/>
      <p:bldP spid="24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582400" cy="5257800"/>
          </a:xfrm>
        </p:spPr>
        <p:txBody>
          <a:bodyPr>
            <a:normAutofit/>
          </a:bodyPr>
          <a:lstStyle/>
          <a:p>
            <a:pPr marL="355600" lvl="1" indent="0" algn="just">
              <a:lnSpc>
                <a:spcPct val="11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200" b="1" dirty="0"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sz="2400" b="1" dirty="0">
                <a:latin typeface="Corbel" pitchFamily="34" charset="0"/>
              </a:rPr>
              <a:t>Linijski </a:t>
            </a:r>
            <a:r>
              <a:rPr lang="sr-Latn-RS" sz="2400" b="1" dirty="0">
                <a:latin typeface="Corbel" pitchFamily="34" charset="0"/>
              </a:rPr>
              <a:t>štabni </a:t>
            </a:r>
            <a:r>
              <a:rPr lang="vi-VN" sz="2400" b="1" dirty="0">
                <a:latin typeface="Corbel" pitchFamily="34" charset="0"/>
              </a:rPr>
              <a:t>model </a:t>
            </a:r>
            <a:r>
              <a:rPr lang="sr-Latn-RS" sz="2400" b="1" dirty="0">
                <a:latin typeface="Corbel" pitchFamily="34" charset="0"/>
              </a:rPr>
              <a:t>- </a:t>
            </a:r>
            <a:r>
              <a:rPr lang="pl-PL" sz="2400" b="1" dirty="0">
                <a:latin typeface="Corbel" pitchFamily="34" charset="0"/>
              </a:rPr>
              <a:t>uključuje pored linijskih, i štabne jedinice u organizaciji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eliminiš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slabosti linijskog rukovođenja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linijskim rukovodiocima pridodaje štabne specijaliste za pojedine dopunske aktivnosti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l</a:t>
            </a:r>
            <a:r>
              <a:rPr lang="it-IT" sz="2400" b="1" dirty="0">
                <a:solidFill>
                  <a:srgbClr val="C00000"/>
                </a:solidFill>
                <a:latin typeface="Corbel" pitchFamily="34" charset="0"/>
              </a:rPr>
              <a:t>inijske jedinice su primarne</a:t>
            </a:r>
            <a:r>
              <a:rPr lang="it-IT" sz="2400" dirty="0">
                <a:latin typeface="Corbel" pitchFamily="34" charset="0"/>
              </a:rPr>
              <a:t>, odgovorne su za </a:t>
            </a:r>
            <a:r>
              <a:rPr lang="it-IT" sz="2400" b="1" dirty="0">
                <a:latin typeface="Corbel" pitchFamily="34" charset="0"/>
              </a:rPr>
              <a:t>obavljanje </a:t>
            </a:r>
            <a:r>
              <a:rPr lang="it-IT" sz="2400" b="1" dirty="0">
                <a:solidFill>
                  <a:srgbClr val="C00000"/>
                </a:solidFill>
                <a:latin typeface="Corbel" pitchFamily="34" charset="0"/>
              </a:rPr>
              <a:t>osnovne delatnosti</a:t>
            </a:r>
            <a:r>
              <a:rPr lang="it-IT" sz="2400" dirty="0">
                <a:latin typeface="Corbel" pitchFamily="34" charset="0"/>
              </a:rPr>
              <a:t>, pa time i za ostvarivanje poslovnih ciljeva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štabne jedinice </a:t>
            </a:r>
            <a:r>
              <a:rPr lang="sr-Latn-RS" sz="2400" dirty="0">
                <a:latin typeface="Corbel" pitchFamily="34" charset="0"/>
              </a:rPr>
              <a:t>su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pomoćne</a:t>
            </a:r>
            <a:r>
              <a:rPr lang="sr-Latn-RS" sz="2400" b="1" dirty="0">
                <a:latin typeface="Corbel" pitchFamily="34" charset="0"/>
              </a:rPr>
              <a:t>,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sekundarne službe </a:t>
            </a:r>
            <a:r>
              <a:rPr lang="sr-Latn-RS" sz="2400" dirty="0">
                <a:latin typeface="Corbel" pitchFamily="34" charset="0"/>
              </a:rPr>
              <a:t>za pružanje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specijalističkih usluga</a:t>
            </a:r>
            <a:r>
              <a:rPr lang="sr-Latn-RS" sz="2400" b="1" dirty="0">
                <a:latin typeface="Corbel" pitchFamily="34" charset="0"/>
              </a:rPr>
              <a:t> </a:t>
            </a:r>
            <a:r>
              <a:rPr lang="sr-Latn-RS" sz="2400" dirty="0">
                <a:latin typeface="Corbel" pitchFamily="34" charset="0"/>
              </a:rPr>
              <a:t>linijskim rukovodiocima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š</a:t>
            </a:r>
            <a:r>
              <a:rPr lang="vi-VN" sz="2400" dirty="0">
                <a:latin typeface="Corbel" pitchFamily="34" charset="0"/>
              </a:rPr>
              <a:t>tabni rukovodioci mogu izdavati naređenja samo rukovodiocima koji su njima potčinjeni u okviru štabnog departmana, jer u odnosu na njih imaju linijska ovlašćenja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Linijsko štabni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1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3538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(+)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u štabnim funkcijama specijalisti rade na iznalaženju odgovarajućih rešenja</a:t>
            </a:r>
          </a:p>
          <a:p>
            <a:pPr marL="7191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 u linijskim funkcijama pomažu pri aplikaciji datih rešenja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(</a:t>
            </a:r>
            <a:r>
              <a:rPr lang="sr-Latn-RS" sz="2400" b="1" dirty="0">
                <a:solidFill>
                  <a:srgbClr val="C00000"/>
                </a:solidFill>
                <a:latin typeface="Courier New"/>
                <a:cs typeface="Courier New"/>
              </a:rPr>
              <a:t>-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)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5838" lvl="1" indent="-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nastojanje štabova da zaštite svoje interese, često i po cenu kvaliteta određenih predloga za rešenje problema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Linijsko štabni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9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2776</TotalTime>
  <Words>1157</Words>
  <Application>Microsoft Office PowerPoint</Application>
  <PresentationFormat>Widescreen</PresentationFormat>
  <Paragraphs>364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Corbel</vt:lpstr>
      <vt:lpstr>Courier New</vt:lpstr>
      <vt:lpstr>Wingdings</vt:lpstr>
      <vt:lpstr>Wingdings 2</vt:lpstr>
      <vt:lpstr>Wingdings 3</vt:lpstr>
      <vt:lpstr>Module</vt:lpstr>
      <vt:lpstr>PowerPoint Presentation</vt:lpstr>
      <vt:lpstr>Modeli org. strukture</vt:lpstr>
      <vt:lpstr>Linijski model</vt:lpstr>
      <vt:lpstr>Linijski model</vt:lpstr>
      <vt:lpstr>Linijski model</vt:lpstr>
      <vt:lpstr>Linijski model</vt:lpstr>
      <vt:lpstr>Linijski model</vt:lpstr>
      <vt:lpstr>Linijsko štabni model</vt:lpstr>
      <vt:lpstr>Linijsko štabni model</vt:lpstr>
      <vt:lpstr>Linijsko štabni model</vt:lpstr>
      <vt:lpstr>Linijsko štabni model</vt:lpstr>
      <vt:lpstr>Funkcionalni model</vt:lpstr>
      <vt:lpstr>Funkcionalni model</vt:lpstr>
      <vt:lpstr>Funkcionalni model</vt:lpstr>
      <vt:lpstr>Funkcionalni model</vt:lpstr>
      <vt:lpstr>PowerPoint Presentation</vt:lpstr>
      <vt:lpstr>PowerPoint Presentation</vt:lpstr>
      <vt:lpstr>Divizioni model</vt:lpstr>
      <vt:lpstr>Divizioni model</vt:lpstr>
      <vt:lpstr>Divizioni model –  teritorijalni model (zona pokrivanja)</vt:lpstr>
      <vt:lpstr>Divizioni model –  tržišni model (ciljna grupa)</vt:lpstr>
      <vt:lpstr>Divizioni model –  predmetni model (programski sadržaj)</vt:lpstr>
      <vt:lpstr>Projektni model</vt:lpstr>
      <vt:lpstr>Projektni model</vt:lpstr>
      <vt:lpstr>Projektni model</vt:lpstr>
      <vt:lpstr>Projektni model</vt:lpstr>
      <vt:lpstr>PowerPoint Presentation</vt:lpstr>
      <vt:lpstr>Matrični model</vt:lpstr>
      <vt:lpstr>Matrični model</vt:lpstr>
      <vt:lpstr>Matrični model</vt:lpstr>
      <vt:lpstr>Matrični model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735</cp:revision>
  <dcterms:created xsi:type="dcterms:W3CDTF">2006-08-16T00:00:00Z</dcterms:created>
  <dcterms:modified xsi:type="dcterms:W3CDTF">2024-07-19T13:27:43Z</dcterms:modified>
</cp:coreProperties>
</file>