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</p:sldMasterIdLst>
  <p:notesMasterIdLst>
    <p:notesMasterId r:id="rId36"/>
  </p:notesMasterIdLst>
  <p:sldIdLst>
    <p:sldId id="271" r:id="rId4"/>
    <p:sldId id="272" r:id="rId5"/>
    <p:sldId id="273" r:id="rId6"/>
    <p:sldId id="274" r:id="rId7"/>
    <p:sldId id="289" r:id="rId8"/>
    <p:sldId id="275" r:id="rId9"/>
    <p:sldId id="290" r:id="rId10"/>
    <p:sldId id="291" r:id="rId11"/>
    <p:sldId id="276" r:id="rId12"/>
    <p:sldId id="277" r:id="rId13"/>
    <p:sldId id="293" r:id="rId14"/>
    <p:sldId id="292" r:id="rId15"/>
    <p:sldId id="278" r:id="rId16"/>
    <p:sldId id="294" r:id="rId17"/>
    <p:sldId id="295" r:id="rId18"/>
    <p:sldId id="279" r:id="rId19"/>
    <p:sldId id="296" r:id="rId20"/>
    <p:sldId id="280" r:id="rId21"/>
    <p:sldId id="281" r:id="rId22"/>
    <p:sldId id="297" r:id="rId23"/>
    <p:sldId id="282" r:id="rId24"/>
    <p:sldId id="284" r:id="rId25"/>
    <p:sldId id="285" r:id="rId26"/>
    <p:sldId id="288" r:id="rId27"/>
    <p:sldId id="286" r:id="rId28"/>
    <p:sldId id="287" r:id="rId29"/>
    <p:sldId id="270" r:id="rId30"/>
    <p:sldId id="265" r:id="rId31"/>
    <p:sldId id="258" r:id="rId32"/>
    <p:sldId id="267" r:id="rId33"/>
    <p:sldId id="268" r:id="rId34"/>
    <p:sldId id="26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99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1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821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792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5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95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575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40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3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18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81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34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03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14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34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197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0712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25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1784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371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444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12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99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90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0200" y="5715000"/>
            <a:ext cx="1600200" cy="441620"/>
          </a:xfrm>
        </p:spPr>
        <p:txBody>
          <a:bodyPr>
            <a:normAutofit/>
          </a:bodyPr>
          <a:lstStyle/>
          <a:p>
            <a:r>
              <a:rPr lang="sr-Latn-RS" sz="2800" dirty="0">
                <a:solidFill>
                  <a:schemeClr val="tx1"/>
                </a:solidFill>
              </a:rPr>
              <a:t>PLANER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401" y="228600"/>
            <a:ext cx="5945197" cy="465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5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0" y="114301"/>
            <a:ext cx="4445000" cy="663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4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14" b="39684"/>
          <a:stretch/>
        </p:blipFill>
        <p:spPr bwMode="auto">
          <a:xfrm>
            <a:off x="1981200" y="127798"/>
            <a:ext cx="8956748" cy="660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69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869" r="4642" b="19004"/>
          <a:stretch/>
        </p:blipFill>
        <p:spPr bwMode="auto">
          <a:xfrm>
            <a:off x="141657" y="2057400"/>
            <a:ext cx="1190868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15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464" y="153988"/>
            <a:ext cx="402907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08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722"/>
          <a:stretch/>
        </p:blipFill>
        <p:spPr bwMode="auto">
          <a:xfrm>
            <a:off x="2658854" y="115094"/>
            <a:ext cx="6874291" cy="662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474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464"/>
          <a:stretch/>
        </p:blipFill>
        <p:spPr bwMode="auto">
          <a:xfrm>
            <a:off x="1703644" y="104446"/>
            <a:ext cx="8784712" cy="664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5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306388"/>
            <a:ext cx="88392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62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7" t="7292" r="72414" b="30513"/>
          <a:stretch/>
        </p:blipFill>
        <p:spPr bwMode="auto">
          <a:xfrm>
            <a:off x="3733800" y="78827"/>
            <a:ext cx="3810000" cy="6700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12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57" y="76200"/>
            <a:ext cx="10939286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00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4275" y="77788"/>
            <a:ext cx="474345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779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1"/>
            <a:ext cx="11734800" cy="52577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Planiranje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proizvodnje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obim i struktura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tehnološki način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dinamika</a:t>
            </a:r>
          </a:p>
          <a:p>
            <a:pPr marL="444500" indent="0" algn="just">
              <a:buNone/>
            </a:pPr>
            <a:endParaRPr lang="vi-VN" sz="2000" dirty="0">
              <a:latin typeface="Corbel" pitchFamily="34" charset="0"/>
            </a:endParaRPr>
          </a:p>
          <a:p>
            <a:pPr marL="787400" indent="-342900" algn="just">
              <a:buClrTx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Planiranje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tehničkih kapaciteta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tehnološki način</a:t>
            </a: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- vrsta i obim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 dinamika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  <a:p>
            <a:pPr marL="901700" indent="-457200" algn="just">
              <a:buClrTx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Planiranje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kadrova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struktura</a:t>
            </a: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- broj izvršilaca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 vreme angažovanja</a:t>
            </a:r>
            <a:endParaRPr lang="vi-VN" sz="2200" dirty="0">
              <a:latin typeface="Corbel" pitchFamily="34" charset="0"/>
            </a:endParaRPr>
          </a:p>
          <a:p>
            <a:pPr marL="118872" indent="0">
              <a:buNone/>
            </a:pPr>
            <a:endParaRPr lang="sr-Latn-RS" sz="2000" dirty="0">
              <a:latin typeface="Corbel" pitchFamily="34" charset="0"/>
            </a:endParaRPr>
          </a:p>
          <a:p>
            <a:pPr marL="118872" inden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304801"/>
            <a:ext cx="59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Faktori planiranja 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1828800"/>
            <a:ext cx="6146799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522" b="5705"/>
          <a:stretch/>
        </p:blipFill>
        <p:spPr bwMode="auto">
          <a:xfrm>
            <a:off x="539387" y="419100"/>
            <a:ext cx="11113226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93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Koordinator programa</a:t>
            </a:r>
            <a:endParaRPr lang="en-US" sz="24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Šefovi grupacija</a:t>
            </a:r>
            <a:endParaRPr lang="en-US" sz="24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Glavni organizator</a:t>
            </a:r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Producent / organizator emisije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Sekretar produkcije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9300" y="2476667"/>
            <a:ext cx="5623916" cy="322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94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9900" y="5486400"/>
            <a:ext cx="6400800" cy="43483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SEKRETAR  PRODUKCIJE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367" y="76200"/>
            <a:ext cx="5567266" cy="4953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28169" y="5921236"/>
            <a:ext cx="776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dirty="0"/>
              <a:t>Pomoćnik direktora produkcije za administrativne poslove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384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600201"/>
            <a:ext cx="11353799" cy="51053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Korespondencija sa svim sektorima i službama u TV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Korespondencija sa trećim licima izvan TV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Asistent planera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Organizator manje složenih projekata na TV</a:t>
            </a:r>
          </a:p>
          <a:p>
            <a:pPr marL="444500" indent="0" algn="just">
              <a:buNone/>
            </a:pPr>
            <a:endParaRPr lang="sr-Latn-RS" sz="20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400" dirty="0">
                <a:latin typeface="Corbel" pitchFamily="34" charset="0"/>
              </a:rPr>
              <a:t>Svakodnevni poslovi:</a:t>
            </a:r>
          </a:p>
          <a:p>
            <a:pPr marL="444500" indent="0" algn="just">
              <a:buNone/>
            </a:pPr>
            <a:endParaRPr lang="vi-VN" sz="11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prikuplja dnevne izveštaje glavnog organizatora i prosleđuje direktoru produkcije na uvid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obračunava angažovanje (odrađene smene) svih saradnika u produkciji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evidentira korišćenje godišnjih odmora, bolovanja, službenih putovanja i na osnovu toga popunjava radnu listu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200" dirty="0"/>
              <a:t>kontroliše da li je ispunjen obavezan fond smena za honorarne saradnike kojima se reguliše socijalno i zdravstveno</a:t>
            </a:r>
            <a:endParaRPr lang="en-US" sz="2200" dirty="0"/>
          </a:p>
          <a:p>
            <a:pPr marL="118872" indent="0" fontAlgn="base" hangingPunc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1"/>
            <a:ext cx="10058400" cy="5029199"/>
          </a:xfrm>
        </p:spPr>
        <p:txBody>
          <a:bodyPr>
            <a:noAutofit/>
          </a:bodyPr>
          <a:lstStyle/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24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kontroliše da li je ispunjen obavezan fond smena za stalno zaposlene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obračunava učinak uštede kilometraže glavnih organizatora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en-US" sz="2400" dirty="0" err="1"/>
              <a:t>prikuplja</a:t>
            </a:r>
            <a:r>
              <a:rPr lang="en-US" sz="2400" dirty="0"/>
              <a:t> i </a:t>
            </a:r>
            <a:r>
              <a:rPr lang="en-US" sz="2400" dirty="0" err="1"/>
              <a:t>kontroliše</a:t>
            </a:r>
            <a:r>
              <a:rPr lang="en-US" sz="2400" dirty="0"/>
              <a:t> </a:t>
            </a:r>
            <a:r>
              <a:rPr lang="en-US" sz="2400" dirty="0" err="1"/>
              <a:t>izveštaje</a:t>
            </a:r>
            <a:r>
              <a:rPr lang="en-US" sz="2400" dirty="0"/>
              <a:t> o </a:t>
            </a:r>
            <a:r>
              <a:rPr lang="en-US" sz="2400" dirty="0" err="1"/>
              <a:t>korišćenju</a:t>
            </a:r>
            <a:r>
              <a:rPr lang="en-US" sz="2400" dirty="0"/>
              <a:t> </a:t>
            </a:r>
            <a:r>
              <a:rPr lang="en-US" sz="2400" dirty="0" err="1"/>
              <a:t>mobilnih</a:t>
            </a:r>
            <a:r>
              <a:rPr lang="en-US" sz="2400" dirty="0"/>
              <a:t> </a:t>
            </a:r>
            <a:r>
              <a:rPr lang="en-US" sz="2400" dirty="0" err="1"/>
              <a:t>telefona</a:t>
            </a:r>
            <a:r>
              <a:rPr lang="en-US" sz="2400" dirty="0"/>
              <a:t> u </a:t>
            </a:r>
            <a:r>
              <a:rPr lang="en-US" sz="2400" dirty="0" err="1"/>
              <a:t>sektoru</a:t>
            </a:r>
            <a:r>
              <a:rPr lang="en-US" sz="2400" dirty="0"/>
              <a:t> </a:t>
            </a:r>
            <a:r>
              <a:rPr lang="en-US" sz="2400" dirty="0" err="1"/>
              <a:t>produkcije</a:t>
            </a:r>
            <a:endParaRPr lang="sr-Latn-RS" sz="24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sr-Latn-R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en-US" sz="2400" dirty="0" err="1"/>
              <a:t>arhivira</a:t>
            </a:r>
            <a:r>
              <a:rPr lang="en-US" sz="2400" dirty="0"/>
              <a:t> </a:t>
            </a:r>
            <a:r>
              <a:rPr lang="en-US" sz="2400" dirty="0" err="1"/>
              <a:t>sve</a:t>
            </a:r>
            <a:r>
              <a:rPr lang="en-US" sz="2400" dirty="0"/>
              <a:t> </a:t>
            </a:r>
            <a:r>
              <a:rPr lang="en-US" sz="2400" dirty="0" err="1"/>
              <a:t>vanredne</a:t>
            </a:r>
            <a:r>
              <a:rPr lang="en-US" sz="2400" dirty="0"/>
              <a:t> </a:t>
            </a:r>
            <a:r>
              <a:rPr lang="en-US" sz="2400" dirty="0" err="1"/>
              <a:t>zahteve</a:t>
            </a:r>
            <a:r>
              <a:rPr lang="en-US" sz="2400" dirty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tehničke</a:t>
            </a:r>
            <a:r>
              <a:rPr lang="en-US" sz="2400" dirty="0"/>
              <a:t> </a:t>
            </a:r>
            <a:r>
              <a:rPr lang="en-US" sz="2400" dirty="0" err="1"/>
              <a:t>kapacitete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en-US" sz="2400" dirty="0"/>
              <a:t> </a:t>
            </a:r>
            <a:r>
              <a:rPr lang="en-US" sz="2400" dirty="0" err="1"/>
              <a:t>realizaciji</a:t>
            </a:r>
            <a:endParaRPr lang="sr-Latn-RS" sz="24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sr-Latn-R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pl-PL" sz="2400" dirty="0"/>
              <a:t>ažurira spisak angažovanih u produkciji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pl-PL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pl-PL" sz="2400" dirty="0"/>
              <a:t>priprema dopise po nalogu direktora produkcije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pl-PL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pl-PL" sz="2400" dirty="0"/>
              <a:t>evidentira najam tehničkih kapaciteta trećim licima</a:t>
            </a:r>
          </a:p>
          <a:p>
            <a:pPr lvl="0" fontAlgn="base" hangingPunct="0"/>
            <a:endParaRPr lang="pl-PL" sz="2000" dirty="0"/>
          </a:p>
          <a:p>
            <a:pPr lvl="0" fontAlgn="base" hangingPunct="0"/>
            <a:endParaRPr lang="pl-PL" sz="2000" dirty="0"/>
          </a:p>
          <a:p>
            <a:pPr lvl="0" fontAlgn="base" hangingPunct="0"/>
            <a:endParaRPr lang="pl-PL" sz="2000" dirty="0"/>
          </a:p>
          <a:p>
            <a:pPr lvl="0" fontAlgn="base" hangingPunct="0"/>
            <a:endParaRPr lang="en-US" sz="2000" dirty="0"/>
          </a:p>
          <a:p>
            <a:pPr lvl="0" fontAlgn="base" hangingPunct="0"/>
            <a:endParaRPr lang="en-US" sz="2000" dirty="0"/>
          </a:p>
          <a:p>
            <a:pPr lvl="0" fontAlgn="base" hangingPunct="0"/>
            <a:endParaRPr lang="en-US" sz="2000" dirty="0"/>
          </a:p>
          <a:p>
            <a:pPr marL="118872" indent="0" fontAlgn="base" hangingPunc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23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600201"/>
            <a:ext cx="11277599" cy="5029199"/>
          </a:xfrm>
        </p:spPr>
        <p:txBody>
          <a:bodyPr>
            <a:noAutofit/>
          </a:bodyPr>
          <a:lstStyle/>
          <a:p>
            <a:pPr lvl="0" fontAlgn="base" hangingPunct="0"/>
            <a:endParaRPr lang="hr-HR" sz="2000" dirty="0"/>
          </a:p>
          <a:p>
            <a:pPr lvl="0" fontAlgn="base" hangingPunct="0"/>
            <a:endParaRPr lang="hr-HR" sz="2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prilikom angažovanja novih saradnika, izdaje anketni list novim saradnicima na popunu a potom iste dostavlja odeljenju ljudskih resursa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2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izrađuje i ažurira analizu produkcije (sopstvena produkcija – uživo, VTR; otkupljeno, preuzeto)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2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analizira rad ENG ekipa po dobijenim izveštajima od strane direktora produkcije (planirano, ostvareno, učinak)</a:t>
            </a:r>
            <a:endParaRPr lang="en-US" sz="2400" dirty="0"/>
          </a:p>
          <a:p>
            <a:pPr marL="118872" indent="0">
              <a:buNone/>
            </a:pPr>
            <a:endParaRPr lang="sr-Latn-RS" sz="2000" dirty="0">
              <a:latin typeface="Corbel" pitchFamily="34" charset="0"/>
            </a:endParaRPr>
          </a:p>
          <a:p>
            <a:pPr marL="118872" inden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4179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3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Šefovi grupacija</a:t>
            </a:r>
            <a:endParaRPr lang="en-US" sz="24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Glavni organizator</a:t>
            </a:r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Planer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Direktor produkcije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2743200"/>
            <a:ext cx="4218316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575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3821" y="5715000"/>
            <a:ext cx="5562600" cy="758952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ENG SNIMATELJ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237" y="228600"/>
            <a:ext cx="7093525" cy="472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1"/>
            <a:ext cx="11201400" cy="56387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snimanje događaja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snimanje reportaža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odgovoran je za kompoziciju kadra i svetlo</a:t>
            </a:r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400" dirty="0">
                <a:latin typeface="Corbel" pitchFamily="34" charset="0"/>
              </a:rPr>
              <a:t>Svakodnevni poslovi:</a:t>
            </a:r>
          </a:p>
          <a:p>
            <a:pPr marL="444500" indent="0" algn="just">
              <a:buNone/>
            </a:pPr>
            <a:endParaRPr lang="vi-VN" sz="8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upoznaje se sa planom rada svoje ekipe tokom svoje smene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zadužuje kameru i proverava ispravnost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na snimanju sprovodi ranije utvrđen dogovor sa novinarom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po potrebi snima dogođaj i bez prisustva novinara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u slučaju neposredne opasnosti po ekipu procenjuje i odlučuje da li prekida snimanje 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u slučaju moralne dileme, dužan je obaviti snimanje</a:t>
            </a:r>
            <a:endParaRPr lang="en-US" sz="2400" dirty="0"/>
          </a:p>
          <a:p>
            <a:pPr marL="118872" indent="0" fontAlgn="base" hangingPunc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25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11201400" cy="4800600"/>
          </a:xfrm>
        </p:spPr>
        <p:txBody>
          <a:bodyPr/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Novinar </a:t>
            </a:r>
            <a:endParaRPr lang="en-US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Asistent snimatelja/snimatelj tona/rasvetljivač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Glavni organizator (dežurni)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035301"/>
            <a:ext cx="504825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9525000" cy="5333999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Karton emisije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dan realizacije u nedelji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vreme nameštanja dekora i svetla</a:t>
            </a:r>
            <a:endParaRPr lang="vi-VN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način i vreme realizacije</a:t>
            </a: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- potrebna ekipa studija i posada režije</a:t>
            </a: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- autorska ekipa</a:t>
            </a:r>
          </a:p>
          <a:p>
            <a:pPr marL="444500" indent="0" algn="just">
              <a:buNone/>
            </a:pPr>
            <a:endParaRPr lang="vi-VN" sz="300" dirty="0">
              <a:latin typeface="Corbel" pitchFamily="34" charset="0"/>
            </a:endParaRPr>
          </a:p>
          <a:p>
            <a:pPr marL="901700" indent="-457200" algn="just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Operativni plan studija i režije</a:t>
            </a:r>
          </a:p>
          <a:p>
            <a:pPr marL="901700" indent="-457200" algn="just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Stepen iskorišćenosti i slobodni termini</a:t>
            </a:r>
          </a:p>
          <a:p>
            <a:pPr marL="901700" indent="-457200" algn="just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Master plan režije i studija</a:t>
            </a:r>
          </a:p>
          <a:p>
            <a:pPr marL="901700" indent="-457200" algn="just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Master plan montaže</a:t>
            </a:r>
          </a:p>
          <a:p>
            <a:pPr marL="901700" indent="-457200" algn="just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Izmene i dopune</a:t>
            </a:r>
            <a:endParaRPr lang="vi-VN" sz="24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304801"/>
            <a:ext cx="6686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pomoću elemenata 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2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5510445"/>
            <a:ext cx="4876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SNIMATELJ  TONA </a:t>
            </a:r>
          </a:p>
          <a:p>
            <a:pPr algn="ctr"/>
            <a:r>
              <a:rPr lang="sr-Latn-RS" sz="2400" dirty="0"/>
              <a:t>asistent ENG snimatelja- rasvetljivač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52400"/>
            <a:ext cx="853439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9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1" y="1524000"/>
            <a:ext cx="10744199" cy="58674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snima ton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postavlja svetlo</a:t>
            </a:r>
          </a:p>
          <a:p>
            <a:pPr marL="901700" indent="-457200" algn="just">
              <a:buClrTx/>
              <a:buFont typeface="Wingdings" pitchFamily="2" charset="2"/>
              <a:buChar char="ü"/>
            </a:pPr>
            <a:r>
              <a:rPr lang="sr-Latn-RS" sz="2400" dirty="0">
                <a:latin typeface="Corbel" pitchFamily="34" charset="0"/>
              </a:rPr>
              <a:t>pomaže ENG snimatelju</a:t>
            </a:r>
          </a:p>
          <a:p>
            <a:pPr marL="444500" indent="0" algn="just">
              <a:buNone/>
            </a:pPr>
            <a:endParaRPr lang="sr-Latn-RS" sz="14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400" dirty="0">
                <a:latin typeface="Corbel" pitchFamily="34" charset="0"/>
              </a:rPr>
              <a:t>Svakodnevni poslovi:</a:t>
            </a:r>
          </a:p>
          <a:p>
            <a:pPr marL="444500" indent="0" algn="just">
              <a:buNone/>
            </a:pPr>
            <a:endParaRPr lang="vi-VN" sz="105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zadužuje svu potrebnu opremu sem kamere i proverava ispravnost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na snimanju postavlja stativ za kameru, rasvetu po uputstvu snimatelja, mikrofon i obavlja tonsku probu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kontroliše stanje baterija / kartica, vrši korekciju svetla po uputstvu snimatelja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sr-Latn-RS" sz="2400" dirty="0"/>
              <a:t>tokom snimanja neprekidno kontroliše nivo tona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0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u slučaju snimanja iz ruke i tokom kretanja snimatelja pazi na bezbednost njegovog kretanja</a:t>
            </a:r>
            <a:endParaRPr lang="en-US" sz="2400" dirty="0"/>
          </a:p>
          <a:p>
            <a:pPr marL="118872" indent="0" fontAlgn="base" hangingPunc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1" y="381001"/>
            <a:ext cx="4180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Poslovi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7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5257800"/>
          </a:xfrm>
        </p:spPr>
        <p:txBody>
          <a:bodyPr/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Novinar </a:t>
            </a:r>
            <a:endParaRPr lang="en-US" sz="2400" dirty="0"/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ENG snimatelj</a:t>
            </a:r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Glavni organizator (dežurni)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628" y="3352800"/>
            <a:ext cx="989874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5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07951"/>
            <a:ext cx="4724400" cy="664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35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1491"/>
          <a:stretch/>
        </p:blipFill>
        <p:spPr bwMode="auto">
          <a:xfrm>
            <a:off x="2133600" y="1628776"/>
            <a:ext cx="8944708" cy="4845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93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1" y="146180"/>
            <a:ext cx="4560887" cy="661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30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678"/>
          <a:stretch/>
        </p:blipFill>
        <p:spPr bwMode="auto">
          <a:xfrm>
            <a:off x="1266624" y="114300"/>
            <a:ext cx="9658751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30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411"/>
          <a:stretch/>
        </p:blipFill>
        <p:spPr bwMode="auto">
          <a:xfrm>
            <a:off x="2184492" y="125282"/>
            <a:ext cx="7823016" cy="676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09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029199"/>
          </a:xfrm>
        </p:spPr>
        <p:txBody>
          <a:bodyPr>
            <a:noAutofit/>
          </a:bodyPr>
          <a:lstStyle/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						</a:t>
            </a:r>
            <a:endParaRPr lang="en-US" sz="2000" dirty="0">
              <a:latin typeface="Corbe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6858" y="60926"/>
            <a:ext cx="8498284" cy="673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43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712</TotalTime>
  <Words>701</Words>
  <Application>Microsoft Office PowerPoint</Application>
  <PresentationFormat>Widescreen</PresentationFormat>
  <Paragraphs>169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1_Module</vt:lpstr>
      <vt:lpstr>2_Module</vt:lpstr>
      <vt:lpstr>PLANER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SEKRETAR  PRODUKCIJE</vt:lpstr>
      <vt:lpstr>PowerPoint Presentation</vt:lpstr>
      <vt:lpstr>PowerPoint Presentation</vt:lpstr>
      <vt:lpstr>PowerPoint Presentation</vt:lpstr>
      <vt:lpstr>Saradnici</vt:lpstr>
      <vt:lpstr>ENG SNIMATELJ</vt:lpstr>
      <vt:lpstr>PowerPoint Presentation</vt:lpstr>
      <vt:lpstr>Saradnici</vt:lpstr>
      <vt:lpstr>PowerPoint Presentation</vt:lpstr>
      <vt:lpstr>PowerPoint Presentation</vt:lpstr>
      <vt:lpstr>Saradnici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169</cp:revision>
  <dcterms:created xsi:type="dcterms:W3CDTF">2006-08-16T00:00:00Z</dcterms:created>
  <dcterms:modified xsi:type="dcterms:W3CDTF">2024-08-04T13:29:58Z</dcterms:modified>
</cp:coreProperties>
</file>