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sldIdLst>
    <p:sldId id="287" r:id="rId2"/>
    <p:sldId id="360" r:id="rId3"/>
    <p:sldId id="361" r:id="rId4"/>
    <p:sldId id="362" r:id="rId5"/>
    <p:sldId id="389" r:id="rId6"/>
    <p:sldId id="390" r:id="rId7"/>
    <p:sldId id="391" r:id="rId8"/>
    <p:sldId id="406" r:id="rId9"/>
    <p:sldId id="403" r:id="rId10"/>
    <p:sldId id="392" r:id="rId11"/>
    <p:sldId id="402" r:id="rId12"/>
    <p:sldId id="399" r:id="rId13"/>
    <p:sldId id="414" r:id="rId14"/>
    <p:sldId id="410" r:id="rId15"/>
    <p:sldId id="408" r:id="rId16"/>
    <p:sldId id="416" r:id="rId17"/>
    <p:sldId id="415" r:id="rId18"/>
    <p:sldId id="421" r:id="rId19"/>
    <p:sldId id="418" r:id="rId20"/>
    <p:sldId id="420" r:id="rId21"/>
    <p:sldId id="363" r:id="rId22"/>
    <p:sldId id="364" r:id="rId23"/>
    <p:sldId id="36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95500" y="5705094"/>
            <a:ext cx="8229600" cy="626364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Organizaciona struktura TV stanice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059" y="76200"/>
            <a:ext cx="815788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300" y="1590379"/>
            <a:ext cx="9197400" cy="5191421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Kontrola kamere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1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Kontrola kamere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656" y="1524000"/>
            <a:ext cx="3664687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4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Vektroskop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1524000"/>
            <a:ext cx="5562599" cy="529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Vektroskop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624" y="1599721"/>
            <a:ext cx="7748751" cy="518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2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Osciloskop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112" y="1582196"/>
            <a:ext cx="9639975" cy="51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6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319" y="1524000"/>
            <a:ext cx="6985362" cy="52578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Osciloskop i vektroskop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0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Prenosne veze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2409729"/>
            <a:ext cx="4248150" cy="3540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99" y="1546472"/>
            <a:ext cx="3429001" cy="526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8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Prenosne veze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60" y="2045118"/>
            <a:ext cx="5633840" cy="42201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2045119"/>
            <a:ext cx="4242085" cy="422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 magacin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0" y="1558823"/>
            <a:ext cx="7848600" cy="523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7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225" y="1543050"/>
            <a:ext cx="7829550" cy="52197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 magacin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00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Sektor tehnike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6586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pruža tehničke mogućnosti za rad TV stanice (produkciju, postprodukciju i emitovanje</a:t>
            </a:r>
            <a:r>
              <a:rPr lang="sr-Latn-RS" sz="2400" dirty="0">
                <a:latin typeface="Corbel" pitchFamily="34" charset="0"/>
              </a:rPr>
              <a:t>)</a:t>
            </a: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5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omogućava uslove za rad tehničke opreme za realizaciju programskih projekata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d  mogućnosti koje pruža tehnički sektor zavisiće realizacija programskog projekta u sektoru produkcije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z</a:t>
            </a:r>
            <a:r>
              <a:rPr lang="vi-VN" sz="2400" dirty="0">
                <a:latin typeface="Corbel" pitchFamily="34" charset="0"/>
              </a:rPr>
              <a:t>a razliku od programskog sektora koji pred sobom ima samo jedno pitanje – ŠTA, tehnički sektor raspolaže ili zna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SA ČIME </a:t>
            </a:r>
            <a:r>
              <a:rPr lang="vi-VN" sz="2400" dirty="0">
                <a:latin typeface="Corbel" pitchFamily="34" charset="0"/>
              </a:rPr>
              <a:t>se može obaviti osmišljeno ŠTA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nije od važnosti sa čime se izvršava dobijeni zadatak („alat„), već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koji je cilj izvršavanja radnog zadatka</a:t>
            </a:r>
            <a:r>
              <a:rPr lang="vi-VN" sz="2400" dirty="0">
                <a:latin typeface="Corbel" pitchFamily="34" charset="0"/>
              </a:rPr>
              <a:t> (osmišljavanje programskog projekta, produkcija - realizacija programskog sadržaja ili </a:t>
            </a:r>
            <a:r>
              <a:rPr lang="vi-VN" sz="2400" i="1" u="sng" dirty="0">
                <a:latin typeface="Corbel" pitchFamily="34" charset="0"/>
              </a:rPr>
              <a:t>stvaranje tehničkih uslova za proizvodnju, odnosno dostići tehnički kvalitet TV signala</a:t>
            </a:r>
            <a:r>
              <a:rPr lang="vi-VN" sz="2400" dirty="0">
                <a:latin typeface="Corbel" pitchFamily="34" charset="0"/>
              </a:rPr>
              <a:t>) 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6346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600200"/>
            <a:ext cx="7772400" cy="5181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 magacin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1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Ekonomsko poslovni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96774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sektor zajedničkih poslova ili sektor opštih poslova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5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čine ga službe koje imaju logističku funkciju u radu jedne TV stanice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8483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789" y="114300"/>
            <a:ext cx="9500422" cy="67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6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razreda za akvizitere u marketingu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125200" cy="5257800"/>
          </a:xfrm>
        </p:spPr>
        <p:txBody>
          <a:bodyPr>
            <a:normAutofit/>
          </a:bodyPr>
          <a:lstStyle/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b="1" dirty="0">
                <a:latin typeface="Corbel" pitchFamily="34" charset="0"/>
              </a:rPr>
              <a:t>Prvi razred </a:t>
            </a:r>
            <a:r>
              <a:rPr lang="vi-VN" sz="2600" dirty="0">
                <a:latin typeface="Corbel" pitchFamily="34" charset="0"/>
              </a:rPr>
              <a:t>– obavezni minimum </a:t>
            </a:r>
            <a:r>
              <a:rPr lang="vi-VN" sz="2600" b="1" dirty="0">
                <a:latin typeface="Corbel" pitchFamily="34" charset="0"/>
              </a:rPr>
              <a:t>10.000</a:t>
            </a:r>
            <a:r>
              <a:rPr lang="vi-VN" sz="2600" dirty="0">
                <a:latin typeface="Corbel" pitchFamily="34" charset="0"/>
              </a:rPr>
              <a:t> evra</a:t>
            </a:r>
            <a:endParaRPr lang="sr-Latn-RS" sz="26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latin typeface="Corbel" pitchFamily="34" charset="0"/>
              </a:rPr>
              <a:t>Drugi razred </a:t>
            </a:r>
            <a:r>
              <a:rPr lang="vi-VN" sz="2400" dirty="0">
                <a:latin typeface="Corbel" pitchFamily="34" charset="0"/>
              </a:rPr>
              <a:t>– obavezni minimum </a:t>
            </a:r>
            <a:r>
              <a:rPr lang="vi-VN" sz="2400" b="1" dirty="0">
                <a:latin typeface="Corbel" pitchFamily="34" charset="0"/>
              </a:rPr>
              <a:t>20.000</a:t>
            </a:r>
            <a:r>
              <a:rPr lang="vi-VN" sz="2400" dirty="0">
                <a:latin typeface="Corbel" pitchFamily="34" charset="0"/>
              </a:rPr>
              <a:t> evra</a:t>
            </a:r>
            <a:endParaRPr lang="sr-Latn-RS" sz="24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latin typeface="Corbel" pitchFamily="34" charset="0"/>
              </a:rPr>
              <a:t>Treći razred </a:t>
            </a:r>
            <a:r>
              <a:rPr lang="vi-VN" sz="2400" dirty="0">
                <a:latin typeface="Corbel" pitchFamily="34" charset="0"/>
              </a:rPr>
              <a:t>– obavezni minimum </a:t>
            </a:r>
            <a:r>
              <a:rPr lang="vi-VN" sz="2400" b="1" dirty="0">
                <a:latin typeface="Corbel" pitchFamily="34" charset="0"/>
              </a:rPr>
              <a:t>30.000</a:t>
            </a:r>
            <a:r>
              <a:rPr lang="vi-VN" sz="2400" dirty="0">
                <a:latin typeface="Corbel" pitchFamily="34" charset="0"/>
              </a:rPr>
              <a:t> evra</a:t>
            </a:r>
            <a:endParaRPr lang="sr-Latn-RS" sz="24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latin typeface="Corbel" pitchFamily="34" charset="0"/>
              </a:rPr>
              <a:t>Četvrti razred </a:t>
            </a:r>
            <a:r>
              <a:rPr lang="vi-VN" sz="2400" dirty="0">
                <a:latin typeface="Corbel" pitchFamily="34" charset="0"/>
              </a:rPr>
              <a:t>– obavezni minimum </a:t>
            </a:r>
            <a:r>
              <a:rPr lang="vi-VN" sz="2400" b="1" dirty="0">
                <a:latin typeface="Corbel" pitchFamily="34" charset="0"/>
              </a:rPr>
              <a:t>50.000</a:t>
            </a:r>
            <a:r>
              <a:rPr lang="vi-VN" sz="2400" dirty="0">
                <a:latin typeface="Corbel" pitchFamily="34" charset="0"/>
              </a:rPr>
              <a:t> evra</a:t>
            </a:r>
            <a:endParaRPr lang="sr-Latn-RS" sz="24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za sumu </a:t>
            </a:r>
            <a:r>
              <a:rPr lang="vi-VN" sz="2200" u="sng" dirty="0">
                <a:latin typeface="Corbel" pitchFamily="34" charset="0"/>
              </a:rPr>
              <a:t>iznad obaveznog minimuma prvog razreda </a:t>
            </a:r>
            <a:r>
              <a:rPr lang="vi-VN" sz="2200" dirty="0">
                <a:latin typeface="Corbel" pitchFamily="34" charset="0"/>
              </a:rPr>
              <a:t>dobija se </a:t>
            </a:r>
            <a:r>
              <a:rPr lang="vi-VN" sz="2200" b="1" dirty="0">
                <a:latin typeface="Corbel" pitchFamily="34" charset="0"/>
              </a:rPr>
              <a:t>3%</a:t>
            </a:r>
            <a:r>
              <a:rPr lang="vi-VN" sz="2200" dirty="0">
                <a:latin typeface="Corbel" pitchFamily="34" charset="0"/>
              </a:rPr>
              <a:t> od prekoračene vrednosti</a:t>
            </a:r>
            <a:endParaRPr lang="sr-Latn-RS" sz="22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za sumu </a:t>
            </a:r>
            <a:r>
              <a:rPr lang="vi-VN" sz="2200" u="sng" dirty="0">
                <a:latin typeface="Corbel" pitchFamily="34" charset="0"/>
              </a:rPr>
              <a:t>iznad obaveznog minimuma drugog razreda </a:t>
            </a:r>
            <a:r>
              <a:rPr lang="vi-VN" sz="2200" dirty="0">
                <a:latin typeface="Corbel" pitchFamily="34" charset="0"/>
              </a:rPr>
              <a:t>dobija se </a:t>
            </a:r>
            <a:r>
              <a:rPr lang="vi-VN" sz="2200" b="1" dirty="0">
                <a:latin typeface="Corbel" pitchFamily="34" charset="0"/>
              </a:rPr>
              <a:t>5%</a:t>
            </a:r>
            <a:r>
              <a:rPr lang="vi-VN" sz="2200" dirty="0">
                <a:latin typeface="Corbel" pitchFamily="34" charset="0"/>
              </a:rPr>
              <a:t> od prekoračene vrednosti</a:t>
            </a:r>
            <a:endParaRPr lang="sr-Latn-RS" sz="22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za sumu </a:t>
            </a:r>
            <a:r>
              <a:rPr lang="vi-VN" sz="2200" u="sng" dirty="0">
                <a:latin typeface="Corbel" pitchFamily="34" charset="0"/>
              </a:rPr>
              <a:t>iznad obaveznog minimuma trećeg razreda </a:t>
            </a:r>
            <a:r>
              <a:rPr lang="vi-VN" sz="2200" dirty="0">
                <a:latin typeface="Corbel" pitchFamily="34" charset="0"/>
              </a:rPr>
              <a:t>dobija se </a:t>
            </a:r>
            <a:r>
              <a:rPr lang="vi-VN" sz="2200" b="1" dirty="0">
                <a:latin typeface="Corbel" pitchFamily="34" charset="0"/>
              </a:rPr>
              <a:t>7%</a:t>
            </a:r>
            <a:r>
              <a:rPr lang="vi-VN" sz="2200" dirty="0">
                <a:latin typeface="Corbel" pitchFamily="34" charset="0"/>
              </a:rPr>
              <a:t> od prekoračene vrednosti</a:t>
            </a:r>
            <a:endParaRPr lang="sr-Latn-RS" sz="22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371475" lvl="1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za sumu </a:t>
            </a:r>
            <a:r>
              <a:rPr lang="vi-VN" sz="2200" u="sng" dirty="0">
                <a:latin typeface="Corbel" pitchFamily="34" charset="0"/>
              </a:rPr>
              <a:t>iznad obaveznog minimuma četvrtog razreda </a:t>
            </a:r>
            <a:r>
              <a:rPr lang="vi-VN" sz="2200" dirty="0">
                <a:latin typeface="Corbel" pitchFamily="34" charset="0"/>
              </a:rPr>
              <a:t>dobija se </a:t>
            </a:r>
            <a:r>
              <a:rPr lang="vi-VN" sz="2200" b="1" dirty="0">
                <a:latin typeface="Corbel" pitchFamily="34" charset="0"/>
              </a:rPr>
              <a:t>10%</a:t>
            </a:r>
            <a:r>
              <a:rPr lang="vi-VN" sz="2200" dirty="0">
                <a:latin typeface="Corbel" pitchFamily="34" charset="0"/>
              </a:rPr>
              <a:t> od prekoračene vrednosti</a:t>
            </a:r>
            <a:endParaRPr lang="sr-Latn-RS" sz="2200" dirty="0">
              <a:latin typeface="Corbel" pitchFamily="34" charset="0"/>
            </a:endParaRPr>
          </a:p>
          <a:p>
            <a:pPr marL="361950" lvl="1" indent="-276225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85725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i="1" dirty="0">
                <a:latin typeface="Corbel" pitchFamily="34" charset="0"/>
              </a:rPr>
              <a:t>*** u slučaju da </a:t>
            </a:r>
            <a:r>
              <a:rPr lang="sr-Latn-RS" sz="2000" i="1" dirty="0">
                <a:latin typeface="Corbel" pitchFamily="34" charset="0"/>
              </a:rPr>
              <a:t>akviziter </a:t>
            </a:r>
            <a:r>
              <a:rPr lang="vi-VN" sz="2000" i="1" dirty="0">
                <a:latin typeface="Corbel" pitchFamily="34" charset="0"/>
              </a:rPr>
              <a:t>dva puta za redom (u periodu od dva meseca) ne ostvari postavljenu sumu razreda kojem pripada, TV centar bi trebalo da prekine dalju saradnju sa </a:t>
            </a:r>
            <a:r>
              <a:rPr lang="sr-Latn-RS" sz="2000" i="1" dirty="0">
                <a:latin typeface="Corbel" pitchFamily="34" charset="0"/>
              </a:rPr>
              <a:t>istim</a:t>
            </a:r>
            <a:endParaRPr lang="vi-VN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5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1859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512" y="76200"/>
            <a:ext cx="9649761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3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04394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R</a:t>
            </a:r>
            <a:r>
              <a:rPr lang="vi-VN" sz="2400" dirty="0">
                <a:latin typeface="Corbel" pitchFamily="34" charset="0"/>
              </a:rPr>
              <a:t>adne pozicije u </a:t>
            </a:r>
            <a:r>
              <a:rPr lang="sr-Latn-RS" sz="2400" dirty="0">
                <a:latin typeface="Corbel" pitchFamily="34" charset="0"/>
              </a:rPr>
              <a:t>sektoru tehnike koje direktno učestvuju u realizaciji</a:t>
            </a:r>
            <a:r>
              <a:rPr lang="vi-VN" sz="2400" dirty="0">
                <a:latin typeface="Corbel" pitchFamily="34" charset="0"/>
              </a:rPr>
              <a:t>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</a:p>
          <a:p>
            <a:pPr marL="895350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tehničko vođstvo</a:t>
            </a:r>
            <a:endParaRPr lang="vi-VN" sz="2400" dirty="0">
              <a:latin typeface="Corbel" pitchFamily="34" charset="0"/>
            </a:endParaRPr>
          </a:p>
          <a:p>
            <a:pPr marL="895350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kontrola kamere</a:t>
            </a:r>
            <a:endParaRPr lang="vi-VN" sz="2400" dirty="0">
              <a:latin typeface="Corbel" pitchFamily="34" charset="0"/>
            </a:endParaRPr>
          </a:p>
          <a:p>
            <a:pPr marL="895350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tehničar prenosnih veza</a:t>
            </a:r>
            <a:endParaRPr lang="vi-VN" sz="2400" dirty="0">
              <a:latin typeface="Corbel" pitchFamily="34" charset="0"/>
            </a:endParaRPr>
          </a:p>
          <a:p>
            <a:pPr marL="895350" lvl="1" indent="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tehničar ENG magacina</a:t>
            </a:r>
            <a:endParaRPr lang="vi-VN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Sektor tehnike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6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Tehničko vođstvo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293" y="1524000"/>
            <a:ext cx="855341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5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674" y="1524000"/>
            <a:ext cx="7876851" cy="52577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Tehničko vođstvo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3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151" y="1524000"/>
            <a:ext cx="8153698" cy="52578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Tehničko vođstvo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Kontrola kamere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100" y="1524000"/>
            <a:ext cx="5257799" cy="525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5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400" y="1524000"/>
            <a:ext cx="9347200" cy="52578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Kontrola kamere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0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2785</TotalTime>
  <Words>317</Words>
  <Application>Microsoft Office PowerPoint</Application>
  <PresentationFormat>Widescreen</PresentationFormat>
  <Paragraphs>154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Sektor tehnike</vt:lpstr>
      <vt:lpstr>PowerPoint Presentation</vt:lpstr>
      <vt:lpstr>Sektor tehnike</vt:lpstr>
      <vt:lpstr>Tehničko vođstvo</vt:lpstr>
      <vt:lpstr>Tehničko vođstvo</vt:lpstr>
      <vt:lpstr>Tehničko vođstvo</vt:lpstr>
      <vt:lpstr>Kontrola kamere</vt:lpstr>
      <vt:lpstr>Kontrola kamere</vt:lpstr>
      <vt:lpstr>Kontrola kamere</vt:lpstr>
      <vt:lpstr>Kontrola kamere</vt:lpstr>
      <vt:lpstr>Vektroskop</vt:lpstr>
      <vt:lpstr>Vektroskop</vt:lpstr>
      <vt:lpstr>Osciloskop</vt:lpstr>
      <vt:lpstr>Osciloskop i vektroskop</vt:lpstr>
      <vt:lpstr>Prenosne veze</vt:lpstr>
      <vt:lpstr>Prenosne veze</vt:lpstr>
      <vt:lpstr>ENG magacin</vt:lpstr>
      <vt:lpstr>ENG magacin</vt:lpstr>
      <vt:lpstr>ENG magacin</vt:lpstr>
      <vt:lpstr>Ekonomsko poslovni sektor</vt:lpstr>
      <vt:lpstr>PowerPoint Presentation</vt:lpstr>
      <vt:lpstr>Predlog razreda za akvizitere u marketingu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590</cp:revision>
  <dcterms:created xsi:type="dcterms:W3CDTF">2006-08-16T00:00:00Z</dcterms:created>
  <dcterms:modified xsi:type="dcterms:W3CDTF">2024-08-04T13:11:20Z</dcterms:modified>
</cp:coreProperties>
</file>