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80" r:id="rId3"/>
    <p:sldMasterId id="2147483792" r:id="rId4"/>
  </p:sldMasterIdLst>
  <p:notesMasterIdLst>
    <p:notesMasterId r:id="rId57"/>
  </p:notesMasterIdLst>
  <p:sldIdLst>
    <p:sldId id="256" r:id="rId5"/>
    <p:sldId id="265" r:id="rId6"/>
    <p:sldId id="318" r:id="rId7"/>
    <p:sldId id="266" r:id="rId8"/>
    <p:sldId id="267" r:id="rId9"/>
    <p:sldId id="268" r:id="rId10"/>
    <p:sldId id="269" r:id="rId11"/>
    <p:sldId id="270" r:id="rId12"/>
    <p:sldId id="258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320" r:id="rId30"/>
    <p:sldId id="319" r:id="rId31"/>
    <p:sldId id="287" r:id="rId32"/>
    <p:sldId id="288" r:id="rId33"/>
    <p:sldId id="289" r:id="rId34"/>
    <p:sldId id="290" r:id="rId35"/>
    <p:sldId id="291" r:id="rId36"/>
    <p:sldId id="292" r:id="rId37"/>
    <p:sldId id="294" r:id="rId38"/>
    <p:sldId id="295" r:id="rId39"/>
    <p:sldId id="298" r:id="rId40"/>
    <p:sldId id="299" r:id="rId41"/>
    <p:sldId id="302" r:id="rId42"/>
    <p:sldId id="303" r:id="rId43"/>
    <p:sldId id="304" r:id="rId44"/>
    <p:sldId id="305" r:id="rId45"/>
    <p:sldId id="311" r:id="rId46"/>
    <p:sldId id="312" r:id="rId47"/>
    <p:sldId id="314" r:id="rId48"/>
    <p:sldId id="315" r:id="rId49"/>
    <p:sldId id="316" r:id="rId50"/>
    <p:sldId id="317" r:id="rId51"/>
    <p:sldId id="306" r:id="rId52"/>
    <p:sldId id="307" r:id="rId53"/>
    <p:sldId id="308" r:id="rId54"/>
    <p:sldId id="309" r:id="rId55"/>
    <p:sldId id="310" r:id="rId5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84" d="100"/>
          <a:sy n="84" d="100"/>
        </p:scale>
        <p:origin x="120" y="4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tableStyles" Target="tableStyle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>
                <a:solidFill>
                  <a:prstClr val="black"/>
                </a:solidFill>
              </a:rPr>
              <a:pPr/>
              <a:t>45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979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731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707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374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379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096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314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448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3850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3163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327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1169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621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8974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2842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1227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368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233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4072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0004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4064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304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9433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9455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1547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4507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6436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382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85895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3137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5891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3539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53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763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7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508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5790438"/>
            <a:ext cx="5410200" cy="455676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ASISTENT REŽIJE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0" y="358805"/>
            <a:ext cx="544387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5715000"/>
            <a:ext cx="5410200" cy="457200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KAMERMAN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>
              <a:solidFill>
                <a:srgbClr val="F0AD00">
                  <a:satMod val="150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699" y="152400"/>
            <a:ext cx="10134601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08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905000"/>
            <a:ext cx="11201400" cy="4648200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hr-HR" sz="2400" b="1" dirty="0">
                <a:solidFill>
                  <a:srgbClr val="C00000"/>
                </a:solidFill>
              </a:rPr>
              <a:t>Rukuje studijskom kamerom i odgovara za kompoziciju slike</a:t>
            </a:r>
          </a:p>
          <a:p>
            <a:pPr marL="444500" indent="0" algn="just">
              <a:buNone/>
            </a:pPr>
            <a:r>
              <a:rPr lang="hr-HR" sz="2000" dirty="0"/>
              <a:t>	</a:t>
            </a:r>
            <a:endParaRPr lang="sr-Latn-RS" sz="700" dirty="0">
              <a:latin typeface="Corbel" pitchFamily="34" charset="0"/>
            </a:endParaRPr>
          </a:p>
          <a:p>
            <a:pPr marL="1062038" indent="-342900" fontAlgn="base" hangingPunct="0">
              <a:buClrTx/>
              <a:buFont typeface="Wingdings" pitchFamily="2" charset="2"/>
              <a:buChar char="§"/>
            </a:pPr>
            <a:r>
              <a:rPr lang="sr-Latn-RS" sz="2200" dirty="0"/>
              <a:t>dogovara se sa video mikserom / rediteljem o poziciji kamera,  šta koja kamera pokriva, planovima ...</a:t>
            </a:r>
          </a:p>
          <a:p>
            <a:pPr marL="1062038" indent="-342900" fontAlgn="base" hangingPunct="0">
              <a:buClrTx/>
              <a:buFont typeface="Wingdings" pitchFamily="2" charset="2"/>
              <a:buChar char="§"/>
            </a:pPr>
            <a:endParaRPr lang="en-US" sz="2200" dirty="0"/>
          </a:p>
          <a:p>
            <a:pPr marL="1062038" indent="-342900" fontAlgn="base" hangingPunct="0">
              <a:buClrTx/>
              <a:buFont typeface="Wingdings" pitchFamily="2" charset="2"/>
              <a:buChar char="§"/>
            </a:pPr>
            <a:r>
              <a:rPr lang="sr-Latn-RS" sz="2200" dirty="0"/>
              <a:t>bira i nudi kadrove režiji</a:t>
            </a:r>
          </a:p>
          <a:p>
            <a:pPr marL="1062038" indent="-342900" fontAlgn="base" hangingPunct="0">
              <a:buClrTx/>
              <a:buFont typeface="Wingdings" pitchFamily="2" charset="2"/>
              <a:buChar char="§"/>
            </a:pPr>
            <a:endParaRPr lang="sr-Latn-RS" sz="2200" dirty="0"/>
          </a:p>
          <a:p>
            <a:pPr marL="1062038" indent="-342900" fontAlgn="base" hangingPunct="0">
              <a:buClrTx/>
              <a:buFont typeface="Wingdings" pitchFamily="2" charset="2"/>
              <a:buChar char="§"/>
            </a:pPr>
            <a:r>
              <a:rPr lang="sr-Latn-RS" sz="2200" dirty="0"/>
              <a:t>poštuje komande reditelja / video miksera</a:t>
            </a:r>
            <a:endParaRPr lang="en-US" sz="22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90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hr-HR" sz="2000" dirty="0"/>
              <a:t>	</a:t>
            </a: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1" y="304801"/>
            <a:ext cx="4179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401" y="1524000"/>
            <a:ext cx="9347198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82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1" y="304801"/>
            <a:ext cx="4179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520165"/>
            <a:ext cx="5155885" cy="51883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1520165"/>
            <a:ext cx="5185435" cy="518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95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4374" y="1524000"/>
            <a:ext cx="9343251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76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1" y="304801"/>
            <a:ext cx="4179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9952" y="1485900"/>
            <a:ext cx="7872095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18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Saradnici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125" y="1828800"/>
            <a:ext cx="10972800" cy="4625609"/>
          </a:xfrm>
        </p:spPr>
        <p:txBody>
          <a:bodyPr/>
          <a:lstStyle/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reditelj / realizator / video mikser</a:t>
            </a:r>
            <a:endParaRPr lang="en-US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400" dirty="0"/>
              <a:t>asistent režije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130143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2800" y="5731764"/>
            <a:ext cx="5410200" cy="573024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STILISTA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>
              <a:solidFill>
                <a:srgbClr val="F0AD00">
                  <a:satMod val="150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1250" y="76200"/>
            <a:ext cx="74295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34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1" y="1524000"/>
            <a:ext cx="11734799" cy="5181600"/>
          </a:xfrm>
        </p:spPr>
        <p:txBody>
          <a:bodyPr>
            <a:noAutofit/>
          </a:bodyPr>
          <a:lstStyle/>
          <a:p>
            <a:pPr marL="719138" indent="-363538" algn="just">
              <a:buClrTx/>
              <a:buFont typeface="Wingdings" pitchFamily="2" charset="2"/>
              <a:buChar char="ü"/>
            </a:pPr>
            <a:r>
              <a:rPr lang="hr-HR" sz="2400" b="1" dirty="0">
                <a:solidFill>
                  <a:srgbClr val="C00000"/>
                </a:solidFill>
              </a:rPr>
              <a:t>Odgovara za vizuelni izgled voditelja, prezentera, spikera</a:t>
            </a:r>
            <a:r>
              <a:rPr lang="hr-HR" sz="2400" dirty="0"/>
              <a:t>, izvođača odnosno svih koji se pojavljuju ispred kamere</a:t>
            </a:r>
          </a:p>
          <a:p>
            <a:pPr marL="444500" indent="0" algn="just">
              <a:buNone/>
            </a:pPr>
            <a:r>
              <a:rPr lang="hr-HR" sz="2000" dirty="0"/>
              <a:t>	</a:t>
            </a:r>
          </a:p>
          <a:p>
            <a:pPr marL="444500" indent="0" algn="just">
              <a:buNone/>
            </a:pPr>
            <a:endParaRPr lang="hr-HR" sz="20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700" dirty="0">
              <a:latin typeface="Corbel" pitchFamily="34" charset="0"/>
            </a:endParaRPr>
          </a:p>
          <a:p>
            <a:pPr marL="438150" indent="-82550">
              <a:buClrTx/>
            </a:pPr>
            <a:r>
              <a:rPr lang="hr-HR" sz="2400" dirty="0"/>
              <a:t>      Faktori koji određuju vizuelni izgled:</a:t>
            </a:r>
            <a:endParaRPr lang="en-US" sz="2400" dirty="0"/>
          </a:p>
          <a:p>
            <a:pPr marL="1074738" indent="265113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hr-HR" sz="1800" dirty="0"/>
          </a:p>
          <a:p>
            <a:pPr marL="1074738" indent="265113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garderoba, obuća</a:t>
            </a:r>
            <a:endParaRPr lang="en-US" sz="2200" b="1" dirty="0">
              <a:solidFill>
                <a:srgbClr val="C00000"/>
              </a:solidFill>
            </a:endParaRPr>
          </a:p>
          <a:p>
            <a:pPr marL="1074738" indent="265113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modni detalji</a:t>
            </a:r>
            <a:endParaRPr lang="en-US" sz="2200" b="1" dirty="0">
              <a:solidFill>
                <a:srgbClr val="C00000"/>
              </a:solidFill>
            </a:endParaRPr>
          </a:p>
          <a:p>
            <a:pPr marL="1074738" indent="265113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frizura</a:t>
            </a:r>
            <a:endParaRPr lang="en-US" sz="2200" b="1" dirty="0">
              <a:solidFill>
                <a:srgbClr val="C00000"/>
              </a:solidFill>
            </a:endParaRPr>
          </a:p>
          <a:p>
            <a:pPr marL="1074738" indent="265113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šminka</a:t>
            </a:r>
            <a:endParaRPr lang="en-US" sz="2200" b="1" dirty="0">
              <a:solidFill>
                <a:srgbClr val="C00000"/>
              </a:solidFill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1" y="304801"/>
            <a:ext cx="4179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4575" y="3124200"/>
            <a:ext cx="5296572" cy="330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51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1" y="1524000"/>
            <a:ext cx="11429999" cy="5181600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hr-HR" sz="2000" dirty="0"/>
              <a:t>	</a:t>
            </a:r>
            <a:endParaRPr lang="sr-Latn-RS" sz="700" dirty="0">
              <a:latin typeface="Corbel" pitchFamily="34" charset="0"/>
            </a:endParaRPr>
          </a:p>
          <a:p>
            <a:pPr algn="just">
              <a:buClrTx/>
            </a:pPr>
            <a:r>
              <a:rPr lang="hr-HR" sz="2400" dirty="0"/>
              <a:t>Uspostavlja standarde stajlinga za svaku emisiju vodeći računa da se uskladi sa sledećim elementima:</a:t>
            </a:r>
          </a:p>
          <a:p>
            <a:pPr marL="118872" indent="0">
              <a:buNone/>
            </a:pPr>
            <a:endParaRPr lang="en-US" sz="2000" dirty="0"/>
          </a:p>
          <a:p>
            <a:pPr marL="1150938" indent="-342900" fontAlgn="base" hangingPunct="0">
              <a:buClrTx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koncepcija emisije</a:t>
            </a:r>
          </a:p>
          <a:p>
            <a:pPr marL="1093788" indent="-285750" fontAlgn="base" hangingPunct="0">
              <a:buClrTx/>
              <a:buFont typeface="Arial" pitchFamily="34" charset="0"/>
              <a:buChar char="•"/>
            </a:pPr>
            <a:endParaRPr lang="en-US" sz="2200" b="1" dirty="0">
              <a:solidFill>
                <a:srgbClr val="C00000"/>
              </a:solidFill>
            </a:endParaRPr>
          </a:p>
          <a:p>
            <a:pPr marL="1150938" indent="-342900" fontAlgn="base" hangingPunct="0">
              <a:buClrTx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fizička građa voditelja</a:t>
            </a:r>
          </a:p>
          <a:p>
            <a:pPr marL="1093788" indent="-285750" fontAlgn="base" hangingPunct="0">
              <a:buClrTx/>
              <a:buFont typeface="Arial" pitchFamily="34" charset="0"/>
              <a:buChar char="•"/>
            </a:pPr>
            <a:endParaRPr lang="en-US" sz="2200" b="1" dirty="0">
              <a:solidFill>
                <a:srgbClr val="C00000"/>
              </a:solidFill>
            </a:endParaRPr>
          </a:p>
          <a:p>
            <a:pPr marL="1150938" indent="-342900" fontAlgn="base" hangingPunct="0">
              <a:buClrTx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scenografija</a:t>
            </a:r>
          </a:p>
          <a:p>
            <a:pPr marL="1093788" indent="-285750" fontAlgn="base" hangingPunct="0">
              <a:buClrTx/>
              <a:buFont typeface="Arial" pitchFamily="34" charset="0"/>
              <a:buChar char="•"/>
            </a:pPr>
            <a:endParaRPr lang="en-US" sz="2200" b="1" dirty="0">
              <a:solidFill>
                <a:srgbClr val="C00000"/>
              </a:solidFill>
            </a:endParaRPr>
          </a:p>
          <a:p>
            <a:pPr marL="1150938" indent="-342900" fontAlgn="base" hangingPunct="0">
              <a:buClrTx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svetlo</a:t>
            </a:r>
          </a:p>
          <a:p>
            <a:pPr marL="1093788" indent="-285750" fontAlgn="base" hangingPunct="0">
              <a:buClrTx/>
              <a:buFont typeface="Arial" pitchFamily="34" charset="0"/>
              <a:buChar char="•"/>
            </a:pPr>
            <a:endParaRPr lang="en-US" sz="2200" b="1" dirty="0">
              <a:solidFill>
                <a:srgbClr val="C00000"/>
              </a:solidFill>
            </a:endParaRPr>
          </a:p>
          <a:p>
            <a:pPr marL="1150938" indent="-342900" fontAlgn="base" hangingPunct="0">
              <a:buClrTx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vreme emitovanja (jutarnji, popodnevni, večernji)</a:t>
            </a:r>
            <a:endParaRPr lang="en-US" sz="2200" b="1" dirty="0">
              <a:solidFill>
                <a:srgbClr val="C00000"/>
              </a:solidFill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1" y="304801"/>
            <a:ext cx="4179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92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524000"/>
            <a:ext cx="10058400" cy="5943600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hr-HR" sz="2400" b="1" dirty="0"/>
              <a:t>rukovodi i koordinira radom u studiju </a:t>
            </a:r>
          </a:p>
          <a:p>
            <a:pPr marL="444500" indent="0" algn="just">
              <a:buClrTx/>
              <a:buNone/>
            </a:pPr>
            <a:endParaRPr lang="hr-HR" sz="2400" b="1" dirty="0"/>
          </a:p>
          <a:p>
            <a:pPr marL="444500" indent="0" algn="just">
              <a:buNone/>
            </a:pPr>
            <a:endParaRPr lang="sr-Latn-RS" sz="400" dirty="0">
              <a:latin typeface="Corbel" pitchFamily="34" charset="0"/>
            </a:endParaRPr>
          </a:p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hr-HR" sz="2400" b="1" dirty="0">
                <a:solidFill>
                  <a:srgbClr val="C00000"/>
                </a:solidFill>
              </a:rPr>
              <a:t>Kontroliše:</a:t>
            </a:r>
            <a:endParaRPr lang="en-US" sz="2400" b="1" dirty="0">
              <a:solidFill>
                <a:srgbClr val="C00000"/>
              </a:solidFill>
            </a:endParaRPr>
          </a:p>
          <a:p>
            <a:pPr marL="1004888" indent="-28575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rad studija (uvidom u dnevni plan i programsku košuljicu)</a:t>
            </a:r>
            <a:endParaRPr lang="en-US" sz="2200" dirty="0"/>
          </a:p>
          <a:p>
            <a:pPr marL="1004888" indent="-28575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prisustvo ekipe studija</a:t>
            </a:r>
            <a:endParaRPr lang="en-US" sz="2200" dirty="0"/>
          </a:p>
          <a:p>
            <a:pPr marL="1004888" indent="-28575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nameštanje dekora</a:t>
            </a:r>
            <a:endParaRPr lang="en-US" sz="2200" dirty="0"/>
          </a:p>
          <a:p>
            <a:pPr marL="1004888" indent="-28575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nameštanje svetla</a:t>
            </a:r>
            <a:endParaRPr lang="en-US" sz="22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1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Saradnici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direktor fotografije</a:t>
            </a:r>
            <a:endParaRPr lang="en-US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garderober</a:t>
            </a:r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šminker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64110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5790438"/>
            <a:ext cx="5410200" cy="455676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GARDEROBER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>
              <a:solidFill>
                <a:srgbClr val="F0AD00">
                  <a:satMod val="150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0028" y="76200"/>
            <a:ext cx="8511944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6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1" y="1524000"/>
            <a:ext cx="10058399" cy="5181600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hr-HR" sz="2400" dirty="0"/>
              <a:t>Prvi asistent stiliste</a:t>
            </a:r>
          </a:p>
          <a:p>
            <a:pPr marL="444500" indent="0" algn="just">
              <a:buNone/>
            </a:pPr>
            <a:r>
              <a:rPr lang="hr-HR" sz="2000" dirty="0"/>
              <a:t>	</a:t>
            </a:r>
            <a:endParaRPr lang="sr-Latn-RS" sz="700" dirty="0">
              <a:latin typeface="Corbel" pitchFamily="34" charset="0"/>
            </a:endParaRPr>
          </a:p>
          <a:p>
            <a:pPr marL="1625600" indent="-285750" fontAlgn="base" hangingPunct="0">
              <a:buClrTx/>
              <a:buFont typeface="Arial" pitchFamily="34" charset="0"/>
              <a:buChar char="•"/>
            </a:pPr>
            <a:r>
              <a:rPr lang="sr-Latn-RS" sz="2200" dirty="0"/>
              <a:t>interveniše na kostimu</a:t>
            </a:r>
          </a:p>
          <a:p>
            <a:pPr marL="1625600" indent="-285750" fontAlgn="base" hangingPunct="0">
              <a:buClrTx/>
              <a:buFont typeface="Arial" pitchFamily="34" charset="0"/>
              <a:buChar char="•"/>
            </a:pPr>
            <a:endParaRPr lang="en-US" sz="2200" dirty="0"/>
          </a:p>
          <a:p>
            <a:pPr marL="1625600" indent="-285750" fontAlgn="base" hangingPunct="0">
              <a:buClrTx/>
              <a:buFont typeface="Arial" pitchFamily="34" charset="0"/>
              <a:buChar char="•"/>
            </a:pPr>
            <a:r>
              <a:rPr lang="sr-Latn-RS" sz="2200" dirty="0"/>
              <a:t>pomaže učesnicima prilikom oblačenja</a:t>
            </a:r>
          </a:p>
          <a:p>
            <a:pPr marL="1625600" indent="-285750" fontAlgn="base" hangingPunct="0">
              <a:buClrTx/>
              <a:buFont typeface="Arial" pitchFamily="34" charset="0"/>
              <a:buChar char="•"/>
            </a:pPr>
            <a:endParaRPr lang="en-US" sz="2200" dirty="0"/>
          </a:p>
          <a:p>
            <a:pPr marL="1625600" indent="-285750" fontAlgn="base" hangingPunct="0">
              <a:buClrTx/>
              <a:buFont typeface="Arial" pitchFamily="34" charset="0"/>
              <a:buChar char="•"/>
            </a:pPr>
            <a:r>
              <a:rPr lang="sr-Latn-RS" sz="2200" dirty="0"/>
              <a:t>dodaje detalje po nalogu stiliste</a:t>
            </a:r>
          </a:p>
          <a:p>
            <a:pPr marL="1625600" indent="-285750" fontAlgn="base" hangingPunct="0">
              <a:buClrTx/>
              <a:buFont typeface="Arial" pitchFamily="34" charset="0"/>
              <a:buChar char="•"/>
            </a:pPr>
            <a:endParaRPr lang="en-US" sz="2200" dirty="0"/>
          </a:p>
          <a:p>
            <a:pPr marL="1625600" indent="-285750" fontAlgn="base" hangingPunct="0">
              <a:buClrTx/>
              <a:buFont typeface="Arial" pitchFamily="34" charset="0"/>
              <a:buChar char="•"/>
            </a:pPr>
            <a:r>
              <a:rPr lang="sr-Latn-RS" sz="2200" dirty="0"/>
              <a:t>obavlja potrebnu popravku</a:t>
            </a:r>
          </a:p>
          <a:p>
            <a:pPr marL="1625600" indent="-285750" fontAlgn="base" hangingPunct="0">
              <a:buClrTx/>
              <a:buFont typeface="Arial" pitchFamily="34" charset="0"/>
              <a:buChar char="•"/>
            </a:pPr>
            <a:endParaRPr lang="sr-Latn-RS" sz="2200" dirty="0"/>
          </a:p>
          <a:p>
            <a:pPr marL="1625600" indent="-285750" fontAlgn="base" hangingPunct="0">
              <a:buClrTx/>
              <a:buFont typeface="Arial" pitchFamily="34" charset="0"/>
              <a:buChar char="•"/>
            </a:pPr>
            <a:r>
              <a:rPr lang="sr-Latn-RS" sz="2200" dirty="0"/>
              <a:t>nosi kostim na hemijsko</a:t>
            </a:r>
          </a:p>
          <a:p>
            <a:pPr marL="1625600" indent="-285750" fontAlgn="base" hangingPunct="0">
              <a:buClrTx/>
              <a:buFont typeface="Arial" pitchFamily="34" charset="0"/>
              <a:buChar char="•"/>
            </a:pPr>
            <a:endParaRPr lang="sr-Latn-RS" sz="2200" dirty="0"/>
          </a:p>
          <a:p>
            <a:pPr marL="1625600" indent="-285750" fontAlgn="base" hangingPunct="0">
              <a:buClrTx/>
              <a:buFont typeface="Arial" pitchFamily="34" charset="0"/>
              <a:buChar char="•"/>
            </a:pPr>
            <a:r>
              <a:rPr lang="sr-Latn-RS" sz="2200" dirty="0"/>
              <a:t>brine o fundusu garderobe</a:t>
            </a:r>
            <a:endParaRPr lang="en-US" sz="22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1" y="304801"/>
            <a:ext cx="4179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07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90900" y="5750052"/>
            <a:ext cx="5410200" cy="536448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ŠMINKER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>
              <a:solidFill>
                <a:srgbClr val="F0AD00">
                  <a:satMod val="150000"/>
                </a:srgb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5700" y="152400"/>
            <a:ext cx="48006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39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752600"/>
            <a:ext cx="9829800" cy="4953000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hr-HR" sz="2000" dirty="0"/>
              <a:t>	</a:t>
            </a:r>
            <a:endParaRPr lang="sr-Latn-RS" sz="700" dirty="0">
              <a:latin typeface="Corbel" pitchFamily="34" charset="0"/>
            </a:endParaRPr>
          </a:p>
          <a:p>
            <a:pPr marL="1682750" indent="-342900" fontAlgn="base" hangingPunct="0">
              <a:buClrTx/>
              <a:buFont typeface="Arial" pitchFamily="34" charset="0"/>
              <a:buChar char="•"/>
            </a:pPr>
            <a:r>
              <a:rPr lang="sr-Latn-RS" sz="2400" dirty="0"/>
              <a:t>po usvojenim standardima šminka učesnike ispred kamere</a:t>
            </a:r>
          </a:p>
          <a:p>
            <a:pPr marL="1682750" indent="-342900" fontAlgn="base" hangingPunct="0">
              <a:buClrTx/>
              <a:buFont typeface="Arial" pitchFamily="34" charset="0"/>
              <a:buChar char="•"/>
            </a:pPr>
            <a:endParaRPr lang="en-US" sz="2400" dirty="0"/>
          </a:p>
          <a:p>
            <a:pPr marL="1682750" indent="-342900" fontAlgn="base" hangingPunct="0">
              <a:buClrTx/>
              <a:buFont typeface="Arial" pitchFamily="34" charset="0"/>
              <a:buChar char="•"/>
            </a:pPr>
            <a:r>
              <a:rPr lang="sr-Latn-RS" sz="2400" dirty="0"/>
              <a:t>tokom snimanja kontroliše šminku putem video monitora</a:t>
            </a:r>
          </a:p>
          <a:p>
            <a:pPr marL="1682750" indent="-342900" fontAlgn="base" hangingPunct="0">
              <a:buClrTx/>
              <a:buFont typeface="Arial" pitchFamily="34" charset="0"/>
              <a:buChar char="•"/>
            </a:pPr>
            <a:endParaRPr lang="en-US" sz="2400" dirty="0"/>
          </a:p>
          <a:p>
            <a:pPr marL="1682750" indent="-342900" fontAlgn="base" hangingPunct="0">
              <a:buClrTx/>
              <a:buFont typeface="Arial" pitchFamily="34" charset="0"/>
              <a:buChar char="•"/>
            </a:pPr>
            <a:r>
              <a:rPr lang="sr-Latn-RS" sz="2400" dirty="0"/>
              <a:t>po potrebi vrši korekcije</a:t>
            </a:r>
            <a:endParaRPr lang="en-US" sz="24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715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hr-HR" sz="2000" dirty="0"/>
              <a:t>	</a:t>
            </a: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233" y="76200"/>
            <a:ext cx="5166122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621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hr-HR" sz="2000" dirty="0"/>
              <a:t>	</a:t>
            </a: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61" t="11364" r="3139" b="27273"/>
          <a:stretch/>
        </p:blipFill>
        <p:spPr>
          <a:xfrm>
            <a:off x="2199922" y="111920"/>
            <a:ext cx="7792156" cy="657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31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hr-HR" sz="2000" dirty="0"/>
              <a:t>	</a:t>
            </a: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727"/>
          <a:stretch/>
        </p:blipFill>
        <p:spPr>
          <a:xfrm>
            <a:off x="838200" y="2286000"/>
            <a:ext cx="10762754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88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0" y="5769864"/>
            <a:ext cx="5410200" cy="496824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SCENOGRAF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>
              <a:solidFill>
                <a:srgbClr val="F0AD00">
                  <a:satMod val="150000"/>
                </a:srgb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5795" y="28575"/>
            <a:ext cx="6800410" cy="493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0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524000"/>
            <a:ext cx="11582400" cy="5181600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ü"/>
            </a:pPr>
            <a:endParaRPr lang="hr-HR" sz="1800" dirty="0"/>
          </a:p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hr-HR" sz="2400" b="1" dirty="0">
                <a:solidFill>
                  <a:srgbClr val="C00000"/>
                </a:solidFill>
              </a:rPr>
              <a:t>Kreativno-operativni rukovodilac odeljenja scene:</a:t>
            </a:r>
          </a:p>
          <a:p>
            <a:pPr marL="444500" indent="0" algn="just">
              <a:buNone/>
            </a:pPr>
            <a:r>
              <a:rPr lang="hr-HR" sz="2000" dirty="0"/>
              <a:t>	</a:t>
            </a:r>
            <a:endParaRPr lang="sr-Latn-RS" sz="700" dirty="0">
              <a:latin typeface="Corbel" pitchFamily="34" charset="0"/>
            </a:endParaRPr>
          </a:p>
          <a:p>
            <a:pPr algn="just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učestvuje u izradi idejnih skica dekora za nove programske projekte i član je autorske ekipe</a:t>
            </a:r>
            <a:endParaRPr lang="en-US" sz="2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hr-HR" sz="2200" dirty="0"/>
          </a:p>
          <a:p>
            <a:pPr algn="just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pristupa izradi takozvanih kroki skica u crno-beloj tehnici, kako bi se osvojila buduća forma scenografije </a:t>
            </a:r>
          </a:p>
          <a:p>
            <a:pPr fontAlgn="base" hangingPunct="0">
              <a:buClrTx/>
              <a:buFont typeface="Wingdings" pitchFamily="2" charset="2"/>
              <a:buChar char="§"/>
            </a:pPr>
            <a:endParaRPr lang="en-US" sz="2200" dirty="0"/>
          </a:p>
          <a:p>
            <a:pPr algn="just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na osnovu usaglašenih elemenata pristupa izradi kompletnih skica u boji, sa uzorcima materijala koji će se koristiti prilikom izrade i potrebnim detaljima – opisima</a:t>
            </a:r>
            <a:endParaRPr lang="en-US" sz="2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hr-HR" sz="2200" dirty="0"/>
          </a:p>
          <a:p>
            <a:pPr algn="just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po usvajanju idejnih skica, pristupa izradi tehničke razrade za potrebe radionice koja će pristupiti izradi dekora</a:t>
            </a:r>
          </a:p>
          <a:p>
            <a:pPr fontAlgn="base" hangingPunct="0"/>
            <a:endParaRPr lang="en-US" sz="2200" dirty="0"/>
          </a:p>
          <a:p>
            <a:pPr lvl="0" fontAlgn="base" hangingPunct="0"/>
            <a:endParaRPr lang="hr-HR" sz="20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04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524000"/>
            <a:ext cx="10058400" cy="5943600"/>
          </a:xfrm>
        </p:spPr>
        <p:txBody>
          <a:bodyPr>
            <a:noAutofit/>
          </a:bodyPr>
          <a:lstStyle/>
          <a:p>
            <a:pPr marL="1004888" indent="-28575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hr-HR" sz="2200" dirty="0"/>
          </a:p>
          <a:p>
            <a:pPr marL="1004888" indent="-28575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prisustvo izvođača (spikera, gostiju)</a:t>
            </a:r>
            <a:endParaRPr lang="en-US" sz="2200" dirty="0"/>
          </a:p>
          <a:p>
            <a:pPr marL="1004888" indent="-28575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nameštanje mikrofona</a:t>
            </a:r>
            <a:endParaRPr lang="en-US" sz="2200" dirty="0"/>
          </a:p>
          <a:p>
            <a:pPr marL="1004888" indent="-28575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postavka kamera i monitora na predviđene pozicije</a:t>
            </a:r>
            <a:endParaRPr lang="en-US" sz="2200" dirty="0"/>
          </a:p>
          <a:p>
            <a:pPr marL="1004888" indent="-28575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realizaciju emisije (snimanje/živo)</a:t>
            </a:r>
            <a:endParaRPr lang="en-US" sz="2200" dirty="0"/>
          </a:p>
          <a:p>
            <a:pPr marL="1004888" indent="-28575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demontažu dekora</a:t>
            </a:r>
            <a:endParaRPr lang="en-US" sz="2200" dirty="0"/>
          </a:p>
          <a:p>
            <a:pPr marL="1004888" indent="-28575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de-DE" sz="2200" dirty="0"/>
              <a:t>sprovodi poštovanje kućnog reda studija</a:t>
            </a:r>
            <a:endParaRPr lang="en-US" sz="22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43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1" y="1524000"/>
            <a:ext cx="11582399" cy="5181600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endParaRPr lang="sr-Latn-RS" sz="700" dirty="0">
              <a:latin typeface="Corbel" pitchFamily="34" charset="0"/>
            </a:endParaRPr>
          </a:p>
          <a:p>
            <a:pPr algn="just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podnosi specifikaciju potrebnog materijala iz kog se izvode finansijski elementi za kalkulaciju troškova  na odobrenje producentu</a:t>
            </a:r>
            <a:endParaRPr lang="en-US" sz="2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hr-HR" sz="2200" dirty="0"/>
          </a:p>
          <a:p>
            <a:pPr algn="just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za vreme izrade scene prisustvuje, prati i kontroliše izradu, a po potrebi interveniše na licu mesta u slučaju problema pri samoj izradi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hr-HR" sz="2200" dirty="0"/>
          </a:p>
          <a:p>
            <a:pPr lvl="0" algn="just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izrađuje tlocrte postavke dekora u studiju za sve emisije koje su u fazi realizacije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2200" dirty="0"/>
          </a:p>
          <a:p>
            <a:pPr lvl="0" algn="just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izdaje naloge scenskim radnicima za intervencije na dekoru (opravka postojećeg ili korišćenje postojećih elemenata uz prepravku za novi programski projekat)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2200" dirty="0"/>
          </a:p>
          <a:p>
            <a:pPr lvl="0" algn="just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prilikom realizacije (snimanje ili ostvarenje direktnog prenosa) izvan TV stanice, bira mesto (objekat, lokaciju) za realizaciju i predlaže autorskom delu ekipe koji obavljaju izviđanje </a:t>
            </a:r>
            <a:endParaRPr lang="en-US" sz="22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1" y="304801"/>
            <a:ext cx="4179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32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00" y="159712"/>
            <a:ext cx="10896600" cy="65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2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52400"/>
            <a:ext cx="10363200" cy="659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1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1625" y="152400"/>
            <a:ext cx="9488749" cy="660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76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1100" y="152400"/>
            <a:ext cx="98298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5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0" y="114300"/>
            <a:ext cx="99441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22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8138" y="28575"/>
            <a:ext cx="8875724" cy="662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8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3078" y="67062"/>
            <a:ext cx="9005844" cy="67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90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5600" y="76200"/>
            <a:ext cx="89408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871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41" y="180975"/>
            <a:ext cx="11574117" cy="652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54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1" y="1447800"/>
            <a:ext cx="11658599" cy="5410200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hr-HR" sz="2400" b="1" dirty="0">
                <a:solidFill>
                  <a:srgbClr val="C00000"/>
                </a:solidFill>
              </a:rPr>
              <a:t>Priprema:</a:t>
            </a:r>
            <a:endParaRPr lang="en-US" sz="2400" b="1" dirty="0">
              <a:solidFill>
                <a:srgbClr val="C00000"/>
              </a:solidFill>
            </a:endParaRPr>
          </a:p>
          <a:p>
            <a:pPr marL="1182688" indent="-28575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proverava sat u studiju (namešta vreme po satu na monitoru u  režiji)</a:t>
            </a:r>
            <a:endParaRPr lang="en-US" sz="2200" dirty="0"/>
          </a:p>
          <a:p>
            <a:pPr marL="1182688" indent="-285750">
              <a:buClrTx/>
              <a:buFont typeface="Arial" pitchFamily="34" charset="0"/>
              <a:buChar char="•"/>
            </a:pPr>
            <a:r>
              <a:rPr lang="hr-HR" sz="2200" dirty="0">
                <a:solidFill>
                  <a:srgbClr val="C00000"/>
                </a:solidFill>
              </a:rPr>
              <a:t>po nalogu tonskog realizatora uzima potreban broj i vrstu  mikrofona, a zatim ih postavlja na tačno određenu poziciju</a:t>
            </a:r>
          </a:p>
          <a:p>
            <a:pPr marL="896938" indent="0">
              <a:buClrTx/>
              <a:buNone/>
            </a:pPr>
            <a:endParaRPr lang="en-US" sz="500" dirty="0">
              <a:solidFill>
                <a:srgbClr val="C00000"/>
              </a:solidFill>
            </a:endParaRPr>
          </a:p>
          <a:p>
            <a:pPr marL="1182688" indent="-285750">
              <a:buClrTx/>
              <a:buFont typeface="Arial" pitchFamily="34" charset="0"/>
              <a:buChar char="•"/>
            </a:pPr>
            <a:r>
              <a:rPr lang="hr-HR" sz="2200" dirty="0">
                <a:solidFill>
                  <a:srgbClr val="C00000"/>
                </a:solidFill>
              </a:rPr>
              <a:t>razvlači audio kablove do mikrofona tako da ne ometaju kretanje  kamera tokom snimanja</a:t>
            </a:r>
            <a:endParaRPr lang="en-US" sz="2200" dirty="0">
              <a:solidFill>
                <a:srgbClr val="C00000"/>
              </a:solidFill>
            </a:endParaRPr>
          </a:p>
          <a:p>
            <a:pPr marL="1182688" indent="-28575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proverava "play back"</a:t>
            </a:r>
            <a:endParaRPr lang="en-US" sz="2200" dirty="0"/>
          </a:p>
          <a:p>
            <a:pPr marL="1182688" indent="-28575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proverava rad promptera ("idiota")</a:t>
            </a:r>
            <a:r>
              <a:rPr lang="sr-Latn-CS" sz="2200" dirty="0"/>
              <a:t> </a:t>
            </a:r>
            <a:endParaRPr lang="en-US" sz="2200" dirty="0"/>
          </a:p>
          <a:p>
            <a:pPr marL="1182688" indent="-28575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proverava komunikaciju sa režijom</a:t>
            </a:r>
            <a:endParaRPr lang="en-US" sz="2200" dirty="0"/>
          </a:p>
          <a:p>
            <a:pPr marL="1182688" indent="-28575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de-DE" sz="2200" dirty="0"/>
              <a:t>kontroliše tehničku probu (tonska proba i kadriranje)</a:t>
            </a:r>
            <a:endParaRPr lang="en-US" sz="2200" dirty="0"/>
          </a:p>
          <a:p>
            <a:pPr marL="1182688" indent="-285750" fontAlgn="base" hangingPunct="0">
              <a:buClrTx/>
              <a:buFont typeface="Arial" pitchFamily="34" charset="0"/>
              <a:buChar char="•"/>
            </a:pPr>
            <a:r>
              <a:rPr lang="de-DE" sz="2200" dirty="0"/>
              <a:t>informiše prezentere/izvođače o preostalom vremenu do početka </a:t>
            </a:r>
            <a:r>
              <a:rPr lang="sr-Latn-RS" sz="2200" dirty="0"/>
              <a:t> </a:t>
            </a:r>
            <a:r>
              <a:rPr lang="de-DE" sz="2200" dirty="0"/>
              <a:t>realizacije (10 min. do početka)</a:t>
            </a:r>
            <a:endParaRPr lang="sr-Latn-RS" sz="2200" dirty="0"/>
          </a:p>
          <a:p>
            <a:pPr marL="896938" indent="0" fontAlgn="base" hangingPunct="0">
              <a:buClrTx/>
              <a:buNone/>
            </a:pPr>
            <a:endParaRPr lang="en-US" sz="1200" dirty="0"/>
          </a:p>
          <a:p>
            <a:pPr marL="444500" indent="0" algn="just">
              <a:buNone/>
            </a:pPr>
            <a:r>
              <a:rPr lang="sr-Latn-RS" sz="2000" b="1" dirty="0">
                <a:solidFill>
                  <a:srgbClr val="C00000"/>
                </a:solidFill>
                <a:latin typeface="Corbel" pitchFamily="34" charset="0"/>
              </a:rPr>
              <a:t>*</a:t>
            </a:r>
            <a:r>
              <a:rPr lang="sr-Latn-RS" sz="2000" b="1" i="1" dirty="0">
                <a:solidFill>
                  <a:srgbClr val="C00000"/>
                </a:solidFill>
                <a:latin typeface="Corbel" pitchFamily="34" charset="0"/>
              </a:rPr>
              <a:t>kad radi i kao mikroman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1" y="304801"/>
            <a:ext cx="4179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32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" y="123639"/>
            <a:ext cx="11811000" cy="665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133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152400"/>
            <a:ext cx="11734800" cy="661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46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900" y="152400"/>
            <a:ext cx="9982200" cy="6629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25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900" y="101600"/>
            <a:ext cx="9982200" cy="665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01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Saradnici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800" b="1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reditelj</a:t>
            </a:r>
            <a:endParaRPr lang="en-US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400" dirty="0"/>
              <a:t>direktor fotografije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3865087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5791200"/>
            <a:ext cx="5410200" cy="612648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SCENSKI RADNIK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>
              <a:solidFill>
                <a:srgbClr val="F0AD00">
                  <a:satMod val="150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094" y="152400"/>
            <a:ext cx="7211812" cy="480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51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1" y="1524000"/>
            <a:ext cx="11810999" cy="5334000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endParaRPr lang="sr-Latn-RS" sz="200" dirty="0">
              <a:latin typeface="Corbel" pitchFamily="34" charset="0"/>
            </a:endParaRPr>
          </a:p>
          <a:p>
            <a:pPr lvl="0" algn="just">
              <a:buClrTx/>
            </a:pPr>
            <a:r>
              <a:rPr lang="hr-HR" sz="2200" dirty="0"/>
              <a:t>postavlja, odnosno montira dekor (scenografske elemente i rekvizitu u TV studiju) uz nadzor asistenta režije, na precizno određena mesta koje je odredio scenograf, koristeći tlocrte studija sa obeleženim mestima za dekor</a:t>
            </a:r>
          </a:p>
          <a:p>
            <a:pPr marL="118872" indent="0" algn="just">
              <a:buClrTx/>
              <a:buNone/>
            </a:pPr>
            <a:endParaRPr lang="en-US" sz="1200" dirty="0"/>
          </a:p>
          <a:p>
            <a:pPr lvl="0" algn="just">
              <a:buClrTx/>
            </a:pPr>
            <a:r>
              <a:rPr lang="hr-HR" sz="2200" dirty="0"/>
              <a:t>obavlja prepravku i opravku dekora</a:t>
            </a:r>
          </a:p>
          <a:p>
            <a:pPr marL="118872" indent="0" algn="just">
              <a:buClrTx/>
              <a:buNone/>
            </a:pPr>
            <a:r>
              <a:rPr lang="hr-HR" sz="2200" dirty="0"/>
              <a:t> </a:t>
            </a:r>
            <a:endParaRPr lang="en-US" sz="2200" dirty="0"/>
          </a:p>
          <a:p>
            <a:pPr lvl="0" algn="just">
              <a:buClrTx/>
            </a:pPr>
            <a:r>
              <a:rPr lang="hr-HR" sz="2200" dirty="0"/>
              <a:t>prilikom montaže i demontaže dekora, dužan je da prilikom izvršenja zadatka vodi računa o tehnici i opremi u TV studiju (kamere, monitori, kablovi, rasveta, ciklorama...) kako se ne bi oštetila</a:t>
            </a:r>
          </a:p>
          <a:p>
            <a:pPr marL="118872" indent="0" algn="just">
              <a:buClrTx/>
              <a:buNone/>
            </a:pPr>
            <a:endParaRPr lang="en-US" sz="1200" dirty="0"/>
          </a:p>
          <a:p>
            <a:pPr lvl="0" algn="just">
              <a:buClrTx/>
            </a:pPr>
            <a:r>
              <a:rPr lang="hr-HR" sz="2200" dirty="0"/>
              <a:t>na osnovu nedeljnog plana rada režije i studija dužan je da poštuje planiranu satnicu</a:t>
            </a:r>
          </a:p>
          <a:p>
            <a:pPr marL="118872" indent="0" algn="just">
              <a:buClrTx/>
              <a:buNone/>
            </a:pPr>
            <a:endParaRPr lang="en-US" sz="1200" dirty="0"/>
          </a:p>
          <a:p>
            <a:pPr lvl="0" algn="just">
              <a:buClrTx/>
            </a:pPr>
            <a:r>
              <a:rPr lang="hr-HR" sz="2200" dirty="0"/>
              <a:t>po obavljenoj realizaciji demontira dekor, iznosi ga iz studija i odlaže na predviđeno mesto, pazeći da ga ne ošteti</a:t>
            </a:r>
          </a:p>
          <a:p>
            <a:pPr marL="118872" indent="0" algn="just">
              <a:buClrTx/>
              <a:buNone/>
            </a:pPr>
            <a:endParaRPr lang="en-US" sz="1200" dirty="0"/>
          </a:p>
          <a:p>
            <a:pPr lvl="0" algn="just">
              <a:buClrTx/>
            </a:pPr>
            <a:r>
              <a:rPr lang="hr-HR" sz="2200" dirty="0"/>
              <a:t>materijalno je odgovoran za alat i iznajmljene elemente dekora sa kojim je zaduženo odeljenje scene. </a:t>
            </a:r>
            <a:endParaRPr lang="en-US" sz="2200" dirty="0"/>
          </a:p>
          <a:p>
            <a:pPr fontAlgn="base" hangingPunct="0"/>
            <a:endParaRPr lang="en-US" sz="2200" dirty="0"/>
          </a:p>
          <a:p>
            <a:pPr lvl="0" fontAlgn="base" hangingPunct="0"/>
            <a:endParaRPr lang="hr-HR" sz="20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40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hr-HR" sz="2000" dirty="0"/>
              <a:t>	</a:t>
            </a:r>
            <a:endParaRPr lang="sr-Latn-RS" sz="700" dirty="0">
              <a:latin typeface="Corbel" pitchFamily="34" charset="0"/>
            </a:endParaRPr>
          </a:p>
          <a:p>
            <a:pPr marL="118872" indent="0" fontAlgn="base" hangingPunct="0">
              <a:buNone/>
            </a:pPr>
            <a:endParaRPr lang="en-US" sz="2000" dirty="0"/>
          </a:p>
          <a:p>
            <a:pPr lvl="0" fontAlgn="base" hangingPunct="0"/>
            <a:endParaRPr lang="hr-HR" sz="20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2371" y="123825"/>
            <a:ext cx="9107258" cy="662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87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7620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99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13335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018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524000"/>
            <a:ext cx="117348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lvl="0" algn="just" fontAlgn="base" hangingPunct="0">
              <a:buClrTx/>
              <a:buFont typeface="Arial" pitchFamily="34" charset="0"/>
              <a:buChar char="•"/>
            </a:pPr>
            <a:r>
              <a:rPr lang="de-DE" sz="2200" dirty="0"/>
              <a:t>na 5 min. do početka realizacije, odvodi izvođače u studio, pokazuje im njihovo mesto, usmerava mikrofone ka njima ili kači “bubice”, i daje im instrukcije oko same realizacije (koja kamera snima, koji su znakovi koje će im upućivati)</a:t>
            </a:r>
            <a:endParaRPr lang="sr-Latn-RS" sz="2200" dirty="0"/>
          </a:p>
          <a:p>
            <a:pPr marL="118872" indent="0" algn="just" fontAlgn="base" hangingPunct="0">
              <a:buClrTx/>
              <a:buNone/>
            </a:pPr>
            <a:endParaRPr lang="en-US" sz="1800" dirty="0"/>
          </a:p>
          <a:p>
            <a:pPr lvl="0" algn="just" fontAlgn="base" hangingPunct="0">
              <a:buClrTx/>
              <a:buFont typeface="Arial" pitchFamily="34" charset="0"/>
              <a:buChar char="•"/>
            </a:pPr>
            <a:r>
              <a:rPr lang="de-DE" sz="2200" dirty="0"/>
              <a:t>obavlja poslednje odbrojavanje do početka: minut pre početka; 30 sek.; 20 sek.; 10 sek.; 5, (4, 3, 2) i rukom pokaže znak da se krene</a:t>
            </a:r>
            <a:endParaRPr lang="sr-Latn-RS" sz="2200" dirty="0"/>
          </a:p>
          <a:p>
            <a:pPr marL="118872" indent="0" fontAlgn="base" hangingPunct="0">
              <a:buNone/>
            </a:pPr>
            <a:endParaRPr lang="sr-Latn-RS" sz="2000" dirty="0"/>
          </a:p>
          <a:p>
            <a:pPr marL="118872" indent="0" fontAlgn="base" hangingPunct="0">
              <a:buNone/>
            </a:pPr>
            <a:endParaRPr lang="sr-Latn-RS" sz="2000" dirty="0"/>
          </a:p>
          <a:p>
            <a:pPr marL="438150" indent="192088" fontAlgn="base" hangingPunct="0">
              <a:buClrTx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</a:rPr>
              <a:t> realizacija (snimanje / živo)</a:t>
            </a:r>
          </a:p>
          <a:p>
            <a:pPr marL="781050" indent="-34290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sr-Latn-RS" sz="2200" dirty="0"/>
              <a:t>održava komunikaciju sa režijom</a:t>
            </a:r>
          </a:p>
          <a:p>
            <a:pPr marL="781050" indent="-342900" fontAlgn="base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sr-Latn-RS" sz="2200" dirty="0"/>
              <a:t>obaveštava učesnike pantomimom o toku realizacije</a:t>
            </a:r>
          </a:p>
          <a:p>
            <a:pPr marL="438150" indent="0" fontAlgn="base" hangingPunct="0">
              <a:buNone/>
            </a:pPr>
            <a:endParaRPr lang="sr-Latn-RS" sz="2000" dirty="0"/>
          </a:p>
          <a:p>
            <a:pPr marL="781050" indent="-342900" fontAlgn="base" hangingPunct="0">
              <a:buFont typeface="Wingdings" pitchFamily="2" charset="2"/>
              <a:buChar char="§"/>
            </a:pPr>
            <a:endParaRPr lang="en-US" sz="20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" y="304800"/>
            <a:ext cx="21986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20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750" y="0"/>
            <a:ext cx="10096500" cy="673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86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1099" y="152400"/>
            <a:ext cx="9829801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73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>
            <a:noAutofit/>
          </a:bodyPr>
          <a:lstStyle/>
          <a:p>
            <a:pPr marL="901700" indent="-457200" algn="just">
              <a:buFont typeface="Wingdings" pitchFamily="2" charset="2"/>
              <a:buChar char="ü"/>
            </a:pPr>
            <a:endParaRPr lang="sr-Latn-RS" sz="7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50" y="114300"/>
            <a:ext cx="99441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46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601" y="152401"/>
            <a:ext cx="7264623" cy="6553199"/>
          </a:xfrm>
        </p:spPr>
      </p:pic>
    </p:spTree>
    <p:extLst>
      <p:ext uri="{BB962C8B-B14F-4D97-AF65-F5344CB8AC3E}">
        <p14:creationId xmlns:p14="http://schemas.microsoft.com/office/powerpoint/2010/main" val="80229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0" y="36305"/>
            <a:ext cx="4495800" cy="6829686"/>
          </a:xfrm>
        </p:spPr>
      </p:pic>
    </p:spTree>
    <p:extLst>
      <p:ext uri="{BB962C8B-B14F-4D97-AF65-F5344CB8AC3E}">
        <p14:creationId xmlns:p14="http://schemas.microsoft.com/office/powerpoint/2010/main" val="174964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74485"/>
            <a:ext cx="4191000" cy="6688878"/>
          </a:xfrm>
        </p:spPr>
      </p:pic>
    </p:spTree>
    <p:extLst>
      <p:ext uri="{BB962C8B-B14F-4D97-AF65-F5344CB8AC3E}">
        <p14:creationId xmlns:p14="http://schemas.microsoft.com/office/powerpoint/2010/main" val="343646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Saradnici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reditelj</a:t>
            </a:r>
            <a:endParaRPr lang="en-US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400" dirty="0"/>
              <a:t>tonski realizator</a:t>
            </a:r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400" dirty="0"/>
              <a:t>sekretar režije</a:t>
            </a:r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400" dirty="0"/>
              <a:t>kamerman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243995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885</TotalTime>
  <Words>858</Words>
  <Application>Microsoft Office PowerPoint</Application>
  <PresentationFormat>Widescreen</PresentationFormat>
  <Paragraphs>195</Paragraphs>
  <Slides>52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52</vt:i4>
      </vt:variant>
    </vt:vector>
  </HeadingPairs>
  <TitlesOfParts>
    <vt:vector size="62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1_Module</vt:lpstr>
      <vt:lpstr>2_Module</vt:lpstr>
      <vt:lpstr>3_Module</vt:lpstr>
      <vt:lpstr>ASISTENT REŽIJE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Saradnici</vt:lpstr>
      <vt:lpstr>KAMERMAN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Saradnici</vt:lpstr>
      <vt:lpstr>STILISTA</vt:lpstr>
      <vt:lpstr>PowerPoint Presentation</vt:lpstr>
      <vt:lpstr>PowerPoint Presentation</vt:lpstr>
      <vt:lpstr>Saradnici</vt:lpstr>
      <vt:lpstr>GARDEROBER</vt:lpstr>
      <vt:lpstr>PowerPoint Presentation</vt:lpstr>
      <vt:lpstr>ŠMINKER</vt:lpstr>
      <vt:lpstr>PowerPoint Presentation</vt:lpstr>
      <vt:lpstr>PowerPoint Presentation</vt:lpstr>
      <vt:lpstr>PowerPoint Presentation</vt:lpstr>
      <vt:lpstr>PowerPoint Presentation</vt:lpstr>
      <vt:lpstr>SCENOGRAF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Saradnici</vt:lpstr>
      <vt:lpstr>SCENSKI RADNIK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231</cp:revision>
  <dcterms:created xsi:type="dcterms:W3CDTF">2006-08-16T00:00:00Z</dcterms:created>
  <dcterms:modified xsi:type="dcterms:W3CDTF">2024-08-04T13:38:54Z</dcterms:modified>
</cp:coreProperties>
</file>