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17"/>
  </p:notesMasterIdLst>
  <p:sldIdLst>
    <p:sldId id="256" r:id="rId2"/>
    <p:sldId id="271" r:id="rId3"/>
    <p:sldId id="292" r:id="rId4"/>
    <p:sldId id="302" r:id="rId5"/>
    <p:sldId id="293" r:id="rId6"/>
    <p:sldId id="294" r:id="rId7"/>
    <p:sldId id="295" r:id="rId8"/>
    <p:sldId id="296" r:id="rId9"/>
    <p:sldId id="297" r:id="rId10"/>
    <p:sldId id="303" r:id="rId11"/>
    <p:sldId id="298" r:id="rId12"/>
    <p:sldId id="299" r:id="rId13"/>
    <p:sldId id="300" r:id="rId14"/>
    <p:sldId id="291" r:id="rId15"/>
    <p:sldId id="301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55" autoAdjust="0"/>
    <p:restoredTop sz="94622" autoAdjust="0"/>
  </p:normalViewPr>
  <p:slideViewPr>
    <p:cSldViewPr>
      <p:cViewPr varScale="1">
        <p:scale>
          <a:sx n="100" d="100"/>
          <a:sy n="100" d="100"/>
        </p:scale>
        <p:origin x="114" y="12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6925B0-922F-4828-84EB-0DF837AA9F0B}" type="datetimeFigureOut">
              <a:rPr lang="en-US" smtClean="0"/>
              <a:t>04-Aug-24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CB385E-408D-4944-8CAD-49125B1CF0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93667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CB385E-408D-4944-8CAD-49125B1CF0D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73253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1" y="0"/>
            <a:ext cx="12191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3355848"/>
            <a:ext cx="107696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1828800"/>
            <a:ext cx="107696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04-Aug-24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04-Aug-24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8798560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8" name="Rectangle 7"/>
          <p:cNvSpPr/>
          <p:nvPr/>
        </p:nvSpPr>
        <p:spPr bwMode="ltGray">
          <a:xfrm>
            <a:off x="8863584" y="0"/>
            <a:ext cx="33528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274641"/>
            <a:ext cx="2540000" cy="5851525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304801"/>
            <a:ext cx="80264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04-Aug-24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20796" y="6377460"/>
            <a:ext cx="511520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55448"/>
            <a:ext cx="10972800" cy="1252728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04-Aug-24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12192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9744" y="118872"/>
            <a:ext cx="10684256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87552" y="1828800"/>
            <a:ext cx="10696448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04-Aug-24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773936"/>
            <a:ext cx="53848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773936"/>
            <a:ext cx="53848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04-Aug-24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98988"/>
            <a:ext cx="5386917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449512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698988"/>
            <a:ext cx="5389033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449512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04-Aug-24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04-Aug-24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04-Aug-24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784" y="152400"/>
            <a:ext cx="3364992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5837" y="1743134"/>
            <a:ext cx="7894188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3784" y="1730018"/>
            <a:ext cx="329184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04-Aug-24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3807649" y="0"/>
            <a:ext cx="6096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Rectangle 8"/>
          <p:cNvSpPr/>
          <p:nvPr/>
        </p:nvSpPr>
        <p:spPr bwMode="invGray">
          <a:xfrm>
            <a:off x="3807649" y="0"/>
            <a:ext cx="6096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5448"/>
            <a:ext cx="3366867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71741" y="1484808"/>
            <a:ext cx="8329863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456" y="1728216"/>
            <a:ext cx="329184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19456" y="1170432"/>
            <a:ext cx="3364992" cy="201168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04-Aug-24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3807649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Rectangle 8"/>
          <p:cNvSpPr/>
          <p:nvPr/>
        </p:nvSpPr>
        <p:spPr bwMode="invGray">
          <a:xfrm>
            <a:off x="3807649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47744" y="1170432"/>
            <a:ext cx="6925056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1119104" y="1170432"/>
            <a:ext cx="978485" cy="201168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7" name="Rectangle 6"/>
          <p:cNvSpPr/>
          <p:nvPr/>
        </p:nvSpPr>
        <p:spPr bwMode="ltGray">
          <a:xfrm>
            <a:off x="1" y="1"/>
            <a:ext cx="12191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109728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775192"/>
            <a:ext cx="109728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476999"/>
            <a:ext cx="28448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04-Aug-24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20796" y="6476999"/>
            <a:ext cx="7343625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39195" y="6476999"/>
            <a:ext cx="978485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05000" y="5638800"/>
            <a:ext cx="8382000" cy="738237"/>
          </a:xfrm>
        </p:spPr>
        <p:txBody>
          <a:bodyPr>
            <a:normAutofit/>
          </a:bodyPr>
          <a:lstStyle/>
          <a:p>
            <a:pPr algn="ctr"/>
            <a:r>
              <a:rPr lang="sr-Latn-RS" sz="2800" dirty="0">
                <a:solidFill>
                  <a:schemeClr val="tx1"/>
                </a:solidFill>
              </a:rPr>
              <a:t>STRATEŠKI NIVO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743200" y="5562600"/>
            <a:ext cx="6934200" cy="911352"/>
          </a:xfrm>
          <a:prstGeom prst="rect">
            <a:avLst/>
          </a:prstGeo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7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99970" y="152401"/>
            <a:ext cx="7992059" cy="4800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3417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447800"/>
            <a:ext cx="11963400" cy="53340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1800" dirty="0"/>
          </a:p>
          <a:p>
            <a:pPr marL="963676" lvl="2" indent="-342900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hr-HR" dirty="0"/>
              <a:t> Tekući planovi sadrže:</a:t>
            </a:r>
          </a:p>
          <a:p>
            <a:pPr marL="1724025" lvl="2" indent="-285750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hr-HR" sz="2200" dirty="0"/>
              <a:t>	</a:t>
            </a:r>
            <a:r>
              <a:rPr lang="pl-PL" sz="2200" dirty="0"/>
              <a:t>programsku politiku</a:t>
            </a:r>
          </a:p>
          <a:p>
            <a:pPr marL="1724025" lvl="2" indent="-285750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pl-PL" sz="2200" dirty="0"/>
              <a:t>  procedure koje ostvaruju proizvodni standard ili tehniku za  rad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1800" dirty="0"/>
          </a:p>
          <a:p>
            <a:pPr marL="984314" lvl="2" indent="-363538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sr-Latn-RS" dirty="0">
                <a:latin typeface="Corbel" pitchFamily="34" charset="0"/>
              </a:rPr>
              <a:t>Jednokratni planovi sadrže:</a:t>
            </a:r>
            <a:endParaRPr lang="vi-VN" dirty="0">
              <a:latin typeface="Corbel" pitchFamily="34" charset="0"/>
            </a:endParaRPr>
          </a:p>
          <a:p>
            <a:pPr marL="1781175" lvl="2" indent="-342900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200" dirty="0">
                <a:latin typeface="Corbel" pitchFamily="34" charset="0"/>
              </a:rPr>
              <a:t>programski plan koji obuhvata ceo korpus emisija</a:t>
            </a:r>
          </a:p>
          <a:p>
            <a:pPr marL="1781175" lvl="2" indent="-342900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200" dirty="0">
                <a:latin typeface="Corbel" pitchFamily="34" charset="0"/>
              </a:rPr>
              <a:t>plan projekcije za ostvarenje specifičnog cilja</a:t>
            </a:r>
          </a:p>
          <a:p>
            <a:pPr marL="1781175" lvl="2" indent="-342900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200" dirty="0">
                <a:latin typeface="Corbel" pitchFamily="34" charset="0"/>
              </a:rPr>
              <a:t>finansijski plan-kalkulaciju troškova proizvodnje i  emitovanja</a:t>
            </a:r>
          </a:p>
          <a:p>
            <a:pPr marL="984314" lvl="2" indent="-363538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endParaRPr lang="sr-Latn-RS" sz="1800" b="1" dirty="0">
              <a:latin typeface="Corbel" pitchFamily="34" charset="0"/>
            </a:endParaRPr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01346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Strateško planiranje 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98545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447800"/>
            <a:ext cx="11887200" cy="53340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984314" lvl="2" indent="-363538" algn="just">
              <a:spcBef>
                <a:spcPts val="0"/>
              </a:spcBef>
              <a:buClrTx/>
              <a:buSzPct val="80000"/>
              <a:buFont typeface="Wingdings" pitchFamily="2" charset="2"/>
              <a:buChar char="q"/>
            </a:pPr>
            <a:r>
              <a:rPr lang="vi-VN" dirty="0">
                <a:latin typeface="Corbel" pitchFamily="34" charset="0"/>
              </a:rPr>
              <a:t>Odlučivanje podrazumeva racionalni </a:t>
            </a:r>
            <a:r>
              <a:rPr lang="vi-VN" b="1" dirty="0">
                <a:solidFill>
                  <a:srgbClr val="C00000"/>
                </a:solidFill>
                <a:latin typeface="Corbel" pitchFamily="34" charset="0"/>
              </a:rPr>
              <a:t>izbor jedne iz skupa raspoloživih alternativa </a:t>
            </a:r>
            <a:r>
              <a:rPr lang="vi-VN" dirty="0">
                <a:latin typeface="Corbel" pitchFamily="34" charset="0"/>
              </a:rPr>
              <a:t>(akcija)</a:t>
            </a:r>
            <a:endParaRPr lang="sr-Latn-RS" dirty="0">
              <a:latin typeface="Corbel" pitchFamily="34" charset="0"/>
            </a:endParaRPr>
          </a:p>
          <a:p>
            <a:pPr marL="620776" lvl="2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400" dirty="0">
              <a:latin typeface="Corbel" pitchFamily="34" charset="0"/>
            </a:endParaRPr>
          </a:p>
          <a:p>
            <a:pPr marL="963676" lvl="2" indent="-342900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RS" dirty="0">
                <a:latin typeface="Corbel" pitchFamily="34" charset="0"/>
              </a:rPr>
              <a:t>Izbor </a:t>
            </a:r>
            <a:r>
              <a:rPr lang="vi-VN" dirty="0">
                <a:latin typeface="Corbel" pitchFamily="34" charset="0"/>
              </a:rPr>
              <a:t>zavis</a:t>
            </a:r>
            <a:r>
              <a:rPr lang="sr-Latn-RS" dirty="0">
                <a:latin typeface="Corbel" pitchFamily="34" charset="0"/>
              </a:rPr>
              <a:t>i</a:t>
            </a:r>
            <a:r>
              <a:rPr lang="vi-VN" dirty="0">
                <a:latin typeface="Corbel" pitchFamily="34" charset="0"/>
              </a:rPr>
              <a:t> od stepena informacija, intuicije i prosuđivanja</a:t>
            </a:r>
            <a:endParaRPr lang="sr-Latn-RS" dirty="0">
              <a:latin typeface="Corbel" pitchFamily="34" charset="0"/>
            </a:endParaRPr>
          </a:p>
          <a:p>
            <a:pPr marL="620776" lvl="2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400" dirty="0">
              <a:latin typeface="Corbel" pitchFamily="34" charset="0"/>
            </a:endParaRPr>
          </a:p>
          <a:p>
            <a:pPr marL="984314" lvl="2" indent="-363538" algn="just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vi-VN" dirty="0">
                <a:latin typeface="Corbel" pitchFamily="34" charset="0"/>
              </a:rPr>
              <a:t> Ako je doneta odluka pogrešna (npr: programski projekat ne donosi očekivana sredstva ili nema pozitivan rejting) odluka </a:t>
            </a:r>
            <a:r>
              <a:rPr lang="sr-Latn-RS" dirty="0">
                <a:latin typeface="Corbel" pitchFamily="34" charset="0"/>
              </a:rPr>
              <a:t>se </a:t>
            </a:r>
            <a:r>
              <a:rPr lang="vi-VN" dirty="0">
                <a:latin typeface="Corbel" pitchFamily="34" charset="0"/>
              </a:rPr>
              <a:t>preispit</a:t>
            </a:r>
            <a:r>
              <a:rPr lang="sr-Latn-RS" dirty="0">
                <a:latin typeface="Corbel" pitchFamily="34" charset="0"/>
              </a:rPr>
              <a:t>uje</a:t>
            </a:r>
            <a:r>
              <a:rPr lang="vi-VN" dirty="0">
                <a:latin typeface="Corbel" pitchFamily="34" charset="0"/>
              </a:rPr>
              <a:t> na onom nivou na kom je i doneta:</a:t>
            </a:r>
            <a:endParaRPr lang="sr-Latn-RS" dirty="0">
              <a:latin typeface="Corbel" pitchFamily="34" charset="0"/>
            </a:endParaRPr>
          </a:p>
          <a:p>
            <a:pPr marL="620776" lvl="2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300" dirty="0">
              <a:latin typeface="Corbel" pitchFamily="34" charset="0"/>
            </a:endParaRPr>
          </a:p>
          <a:p>
            <a:pPr marL="1489075" lvl="3" indent="-285750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hr-HR" sz="2200" dirty="0"/>
              <a:t>strategija (odluka na strateškom nivou)</a:t>
            </a:r>
          </a:p>
          <a:p>
            <a:pPr marL="1489075" lvl="3" indent="-285750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hr-HR" sz="2200" dirty="0"/>
              <a:t>koncepcija emisije, sadržaj, budžet (odluka na koordinacionom nivou)</a:t>
            </a:r>
          </a:p>
          <a:p>
            <a:pPr marL="1489075" lvl="3" indent="-285750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hr-HR" sz="2200" dirty="0"/>
              <a:t>tehnologija, kadrovi, tehnički kapaciteti (odluka na operativnom nivou)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en-US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b="1" dirty="0">
              <a:latin typeface="Corbel" pitchFamily="34" charset="0"/>
            </a:endParaRPr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01346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Strateško odlučivanje 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7326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447800"/>
            <a:ext cx="11887200" cy="5334000"/>
          </a:xfrm>
        </p:spPr>
        <p:txBody>
          <a:bodyPr>
            <a:normAutofit/>
          </a:bodyPr>
          <a:lstStyle/>
          <a:p>
            <a:pPr marL="984314" lvl="2" indent="-363538" algn="just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vi-VN" dirty="0">
                <a:latin typeface="Corbel" pitchFamily="34" charset="0"/>
              </a:rPr>
              <a:t> Proces donošenja odluka na osnovu vremenskog kriterijuma</a:t>
            </a:r>
            <a:r>
              <a:rPr lang="sr-Latn-RS" dirty="0">
                <a:latin typeface="Corbel" pitchFamily="34" charset="0"/>
              </a:rPr>
              <a:t>:</a:t>
            </a:r>
          </a:p>
          <a:p>
            <a:pPr marL="1546225" lvl="3" indent="-342900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hr-HR" sz="2200" b="1" dirty="0">
                <a:solidFill>
                  <a:srgbClr val="C00000"/>
                </a:solidFill>
              </a:rPr>
              <a:t>period pre donošenja odluke</a:t>
            </a:r>
          </a:p>
          <a:p>
            <a:pPr marL="1546225" lvl="3" indent="-342900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hr-HR" sz="2200" b="1" dirty="0">
                <a:solidFill>
                  <a:srgbClr val="C00000"/>
                </a:solidFill>
              </a:rPr>
              <a:t>period izvršavanje odluke</a:t>
            </a:r>
          </a:p>
          <a:p>
            <a:pPr marL="1546225" lvl="3" indent="-342900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hr-HR" sz="2200" b="1" dirty="0">
                <a:solidFill>
                  <a:srgbClr val="C00000"/>
                </a:solidFill>
              </a:rPr>
              <a:t>period posle donošenja odluke</a:t>
            </a: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1200" b="1" dirty="0">
              <a:latin typeface="Corbel" pitchFamily="34" charset="0"/>
            </a:endParaRPr>
          </a:p>
          <a:p>
            <a:pPr marL="963676" lvl="2" indent="-342900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hr-HR" b="1" dirty="0"/>
              <a:t>Period pre donošenja odluke </a:t>
            </a:r>
            <a:r>
              <a:rPr lang="hr-HR" dirty="0"/>
              <a:t>(utvrditi sve elemente koji će uticati na izbor odluke):</a:t>
            </a:r>
          </a:p>
          <a:p>
            <a:pPr marL="1438275" lvl="2" indent="-185738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hr-HR" sz="2200" dirty="0"/>
              <a:t>prikupiti činjenice (rangirati i definisani problem ili potrebu)</a:t>
            </a:r>
          </a:p>
          <a:p>
            <a:pPr marL="1438275" lvl="2" indent="-185738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hr-HR" sz="2200" dirty="0"/>
              <a:t>klasifikovati informacije</a:t>
            </a:r>
          </a:p>
          <a:p>
            <a:pPr marL="1438275" lvl="2" indent="-185738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hr-HR" sz="2200" dirty="0"/>
              <a:t>ponuditi alternativna rešenja i analizirati ih</a:t>
            </a:r>
          </a:p>
          <a:p>
            <a:pPr marL="1438275" lvl="2" indent="-185738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hr-HR" sz="2200" dirty="0"/>
              <a:t>predvideti rezultate rešenja</a:t>
            </a:r>
          </a:p>
          <a:p>
            <a:pPr marL="1438275" lvl="2" indent="-185738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hr-HR" sz="2200" dirty="0"/>
              <a:t>izabrati najbolje rešenje i doneti odluku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en-US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b="1" dirty="0">
              <a:latin typeface="Corbel" pitchFamily="34" charset="0"/>
            </a:endParaRPr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52400" y="76200"/>
            <a:ext cx="100584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Strateško odlučivanje 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10334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447800"/>
            <a:ext cx="12039600" cy="5334000"/>
          </a:xfrm>
        </p:spPr>
        <p:txBody>
          <a:bodyPr>
            <a:normAutofit/>
          </a:bodyPr>
          <a:lstStyle/>
          <a:p>
            <a:pPr marL="620776" lvl="2" indent="0" algn="just">
              <a:spcBef>
                <a:spcPts val="0"/>
              </a:spcBef>
              <a:buClrTx/>
              <a:buSzPct val="80000"/>
              <a:buNone/>
            </a:pPr>
            <a:r>
              <a:rPr lang="vi-VN" sz="1800" dirty="0">
                <a:latin typeface="Corbel" pitchFamily="34" charset="0"/>
              </a:rPr>
              <a:t> </a:t>
            </a:r>
            <a:endParaRPr lang="sr-Latn-RS" sz="1800" dirty="0">
              <a:latin typeface="Corbel" pitchFamily="34" charset="0"/>
            </a:endParaRPr>
          </a:p>
          <a:p>
            <a:pPr marL="620776" lvl="2" indent="0" algn="just">
              <a:spcBef>
                <a:spcPts val="0"/>
              </a:spcBef>
              <a:buClrTx/>
              <a:buSzPct val="80000"/>
              <a:buNone/>
            </a:pPr>
            <a:r>
              <a:rPr lang="sr-Latn-RS" b="1" dirty="0">
                <a:latin typeface="Corbel" pitchFamily="34" charset="0"/>
              </a:rPr>
              <a:t>Period izvršavanje </a:t>
            </a:r>
            <a:r>
              <a:rPr lang="vi-VN" b="1" dirty="0">
                <a:latin typeface="Corbel" pitchFamily="34" charset="0"/>
              </a:rPr>
              <a:t>odluk</a:t>
            </a:r>
            <a:r>
              <a:rPr lang="sr-Latn-RS" b="1" dirty="0">
                <a:latin typeface="Corbel" pitchFamily="34" charset="0"/>
              </a:rPr>
              <a:t>e</a:t>
            </a:r>
            <a:r>
              <a:rPr lang="sr-Latn-RS" dirty="0">
                <a:latin typeface="Corbel" pitchFamily="34" charset="0"/>
              </a:rPr>
              <a:t>:</a:t>
            </a:r>
          </a:p>
          <a:p>
            <a:pPr marL="620776" lvl="2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100" dirty="0">
              <a:latin typeface="Corbel" pitchFamily="34" charset="0"/>
            </a:endParaRPr>
          </a:p>
          <a:p>
            <a:pPr marL="1489075" lvl="3" indent="-285750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hr-HR" sz="2200" dirty="0"/>
              <a:t>sprovođenje</a:t>
            </a:r>
          </a:p>
          <a:p>
            <a:pPr marL="1489075" lvl="3" indent="-285750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hr-HR" sz="2200" dirty="0"/>
              <a:t>nadgledanje</a:t>
            </a:r>
          </a:p>
          <a:p>
            <a:pPr marL="1489075" lvl="3" indent="-285750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hr-HR" sz="2200" dirty="0"/>
              <a:t>kontrola</a:t>
            </a:r>
          </a:p>
          <a:p>
            <a:pPr marL="1489075" lvl="3" indent="-285750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hr-HR" sz="2200" dirty="0"/>
              <a:t>korekcija</a:t>
            </a:r>
          </a:p>
          <a:p>
            <a:pPr marL="1203325" lvl="3" indent="234950">
              <a:lnSpc>
                <a:spcPct val="110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dirty="0"/>
          </a:p>
          <a:p>
            <a:pPr marL="984314" lvl="2" indent="-363538" algn="just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vi-VN" b="1" dirty="0">
                <a:latin typeface="Corbel" pitchFamily="34" charset="0"/>
              </a:rPr>
              <a:t> </a:t>
            </a:r>
            <a:r>
              <a:rPr lang="sr-Latn-RS" b="1" dirty="0">
                <a:latin typeface="Corbel" pitchFamily="34" charset="0"/>
              </a:rPr>
              <a:t>Period posle donošenja odluke</a:t>
            </a:r>
            <a:r>
              <a:rPr lang="sr-Latn-RS" dirty="0">
                <a:latin typeface="Corbel" pitchFamily="34" charset="0"/>
              </a:rPr>
              <a:t>:</a:t>
            </a:r>
          </a:p>
          <a:p>
            <a:pPr marL="620776" lvl="2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1050" dirty="0">
              <a:latin typeface="Corbel" pitchFamily="34" charset="0"/>
            </a:endParaRPr>
          </a:p>
          <a:p>
            <a:pPr marL="1489075" lvl="3" indent="-285750">
              <a:lnSpc>
                <a:spcPct val="11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hr-HR" sz="2200" dirty="0"/>
              <a:t>Ispitivanje ostvarenja i efekata donetih odluka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14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hr-HR" sz="2000" dirty="0"/>
              <a:t> 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en-US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b="1" dirty="0">
              <a:latin typeface="Corbel" pitchFamily="34" charset="0"/>
            </a:endParaRPr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01346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Strateško odlučivanje 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43800" y="2133600"/>
            <a:ext cx="3276600" cy="3276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26103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5200" y="152400"/>
            <a:ext cx="5376672" cy="6441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43871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52800" y="221202"/>
            <a:ext cx="5403636" cy="64135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046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447800"/>
            <a:ext cx="12039600" cy="5334000"/>
          </a:xfrm>
        </p:spPr>
        <p:txBody>
          <a:bodyPr>
            <a:normAutofit fontScale="32500" lnSpcReduction="20000"/>
          </a:bodyPr>
          <a:lstStyle/>
          <a:p>
            <a:pPr marL="984314" lvl="2" indent="-363538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hr-HR" sz="7400" dirty="0"/>
              <a:t>pravilno procenjuje okruženje TV stanice, u okviru kojeg TV stanica treba da posluje, </a:t>
            </a:r>
          </a:p>
          <a:p>
            <a:pPr marL="620776" lvl="2" indent="0">
              <a:lnSpc>
                <a:spcPct val="120000"/>
              </a:lnSpc>
              <a:spcBef>
                <a:spcPts val="0"/>
              </a:spcBef>
              <a:buClrTx/>
              <a:buSzPct val="80000"/>
              <a:buNone/>
            </a:pPr>
            <a:r>
              <a:rPr lang="hr-HR" sz="7400" dirty="0"/>
              <a:t>	 i utvrđuje dalje pravce razvoja: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800" dirty="0"/>
          </a:p>
          <a:p>
            <a:pPr marL="1546225" lvl="3" indent="-342900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hr-HR" sz="6800" dirty="0"/>
              <a:t>formuliše se strategija</a:t>
            </a:r>
          </a:p>
          <a:p>
            <a:pPr marL="1546225" lvl="3" indent="-342900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hr-HR" sz="6800" dirty="0"/>
              <a:t>utvrđuju se ciljevi</a:t>
            </a:r>
          </a:p>
          <a:p>
            <a:pPr marL="1546225" lvl="3" indent="-342900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hr-HR" sz="6800" dirty="0"/>
              <a:t>definiše se politika za postizanje određenih ciljeva</a:t>
            </a: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b="1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b="1" dirty="0">
              <a:latin typeface="Corbel" pitchFamily="34" charset="0"/>
            </a:endParaRPr>
          </a:p>
          <a:p>
            <a:pPr marL="984314" lvl="2" indent="-363538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hr-HR" sz="7400" dirty="0"/>
              <a:t>TV stanice su jedinstvene po svojoj dinamici, strukturi i programskoj koncepciji</a:t>
            </a:r>
          </a:p>
          <a:p>
            <a:pPr marL="620776" lvl="2" indent="0">
              <a:lnSpc>
                <a:spcPct val="120000"/>
              </a:lnSpc>
              <a:spcBef>
                <a:spcPts val="0"/>
              </a:spcBef>
              <a:buClrTx/>
              <a:buSzPct val="80000"/>
              <a:buNone/>
            </a:pPr>
            <a:endParaRPr lang="hr-HR" sz="4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hr-HR" sz="7400" dirty="0"/>
              <a:t>Identifikacija uz pomoć pokazatelja: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1300" dirty="0"/>
          </a:p>
          <a:p>
            <a:pPr marL="1506537" lvl="3" indent="-342900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hr-HR" sz="6800" dirty="0"/>
              <a:t>veličina TV stanice</a:t>
            </a:r>
          </a:p>
          <a:p>
            <a:pPr marL="1506537" lvl="3" indent="-342900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hr-HR" sz="6800" dirty="0"/>
              <a:t>primenjena tehnologija</a:t>
            </a:r>
          </a:p>
          <a:p>
            <a:pPr marL="1506537" lvl="3" indent="-342900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hr-HR" sz="6800" dirty="0"/>
              <a:t>kadrovska struktura</a:t>
            </a:r>
          </a:p>
          <a:p>
            <a:pPr marL="1506537" lvl="3" indent="-342900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hr-HR" sz="6800" dirty="0"/>
              <a:t>TV okruženje (konkurencija)</a:t>
            </a:r>
          </a:p>
          <a:p>
            <a:pPr marL="1506537" lvl="3" indent="-342900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hr-HR" sz="6800" dirty="0"/>
              <a:t>potreba gledalaca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hr-HR" sz="2000" dirty="0"/>
              <a:t> 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en-US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b="1" dirty="0">
              <a:latin typeface="Corbel" pitchFamily="34" charset="0"/>
            </a:endParaRPr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01346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Strateški nivo 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62800" y="4494632"/>
            <a:ext cx="2743467" cy="1831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3807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447800"/>
            <a:ext cx="11963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hr-HR" dirty="0"/>
              <a:t>Na strateškom nivou sprovodi se: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700" dirty="0"/>
          </a:p>
          <a:p>
            <a:pPr marL="1546225" lvl="3" indent="-342900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hr-HR" sz="2200" b="1" dirty="0">
                <a:solidFill>
                  <a:srgbClr val="C00000"/>
                </a:solidFill>
              </a:rPr>
              <a:t>strateška analiza</a:t>
            </a:r>
          </a:p>
          <a:p>
            <a:pPr marL="1546225" lvl="3" indent="-342900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hr-HR" sz="2200" b="1" dirty="0">
                <a:solidFill>
                  <a:srgbClr val="C00000"/>
                </a:solidFill>
              </a:rPr>
              <a:t>strateško planiranje</a:t>
            </a:r>
          </a:p>
          <a:p>
            <a:pPr marL="1546225" lvl="3" indent="-342900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hr-HR" sz="2200" b="1" dirty="0">
                <a:solidFill>
                  <a:srgbClr val="C00000"/>
                </a:solidFill>
              </a:rPr>
              <a:t>strateško odlučivanje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b="1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b="1" dirty="0">
              <a:latin typeface="Corbel" pitchFamily="34" charset="0"/>
            </a:endParaRPr>
          </a:p>
          <a:p>
            <a:pPr marL="1077976" lvl="2" indent="-457200">
              <a:spcBef>
                <a:spcPts val="0"/>
              </a:spcBef>
              <a:buClrTx/>
              <a:buSzPct val="80000"/>
              <a:buFont typeface="Wingdings" pitchFamily="2" charset="2"/>
              <a:buChar char="q"/>
            </a:pPr>
            <a:r>
              <a:rPr lang="hr-HR" b="1" dirty="0"/>
              <a:t>STRATEŠKA  ANALIZA</a:t>
            </a:r>
          </a:p>
          <a:p>
            <a:pPr marL="1595438" lvl="2" indent="-342900">
              <a:lnSpc>
                <a:spcPct val="17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hr-HR" sz="2200" dirty="0"/>
              <a:t>cilj je da se ostvari uvid u stanje spoljašnjeg i unutrašnjeg okruženja</a:t>
            </a:r>
          </a:p>
          <a:p>
            <a:pPr marL="1595438" lvl="2" indent="-342900">
              <a:lnSpc>
                <a:spcPct val="17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hr-HR" sz="2200" dirty="0"/>
              <a:t>efikasnost i efektivnost zavisi od kvaliteta analize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b="1" dirty="0">
              <a:latin typeface="Corbel" pitchFamily="34" charset="0"/>
            </a:endParaRPr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01346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Strateška analiza 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5657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447800"/>
            <a:ext cx="120396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b="1" dirty="0">
              <a:latin typeface="Corbel" pitchFamily="34" charset="0"/>
            </a:endParaRPr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01346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Strateška analiza 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7299" y="2197099"/>
            <a:ext cx="4356101" cy="43561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ight Arrow 3"/>
          <p:cNvSpPr/>
          <p:nvPr/>
        </p:nvSpPr>
        <p:spPr>
          <a:xfrm>
            <a:off x="1295400" y="3352800"/>
            <a:ext cx="2286000" cy="2057400"/>
          </a:xfrm>
          <a:prstGeom prst="right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EKSTERNO</a:t>
            </a:r>
          </a:p>
        </p:txBody>
      </p:sp>
      <p:sp>
        <p:nvSpPr>
          <p:cNvPr id="7" name="Right Arrow 6"/>
          <p:cNvSpPr/>
          <p:nvPr/>
        </p:nvSpPr>
        <p:spPr>
          <a:xfrm flipH="1">
            <a:off x="8468138" y="3479755"/>
            <a:ext cx="2428462" cy="1856731"/>
          </a:xfrm>
          <a:prstGeom prst="right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RS" sz="2400" b="1" dirty="0"/>
              <a:t>EKSTERNO</a:t>
            </a:r>
            <a:endParaRPr lang="en-US" sz="2400" b="1" dirty="0"/>
          </a:p>
        </p:txBody>
      </p:sp>
      <p:sp>
        <p:nvSpPr>
          <p:cNvPr id="5" name="Oval 4"/>
          <p:cNvSpPr/>
          <p:nvPr/>
        </p:nvSpPr>
        <p:spPr>
          <a:xfrm>
            <a:off x="4800600" y="3733800"/>
            <a:ext cx="2325757" cy="1457326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2400" b="1" dirty="0"/>
              <a:t>INTERNO</a:t>
            </a:r>
            <a:endParaRPr lang="en-US" sz="2400" b="1" dirty="0"/>
          </a:p>
        </p:txBody>
      </p:sp>
      <p:sp>
        <p:nvSpPr>
          <p:cNvPr id="9" name="Oval 8"/>
          <p:cNvSpPr/>
          <p:nvPr/>
        </p:nvSpPr>
        <p:spPr>
          <a:xfrm>
            <a:off x="4822134" y="3733800"/>
            <a:ext cx="2325757" cy="1457326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 algn="ctr">
              <a:buFont typeface="Wingdings" pitchFamily="2" charset="2"/>
              <a:buChar char="ü"/>
            </a:pPr>
            <a:r>
              <a:rPr lang="sr-Latn-RS" sz="2400" b="1" dirty="0"/>
              <a:t>snage</a:t>
            </a:r>
          </a:p>
          <a:p>
            <a:pPr marL="285750" indent="-285750" algn="ctr">
              <a:buFont typeface="Wingdings" pitchFamily="2" charset="2"/>
              <a:buChar char="ü"/>
            </a:pPr>
            <a:r>
              <a:rPr lang="sr-Latn-RS" sz="2400" b="1" dirty="0"/>
              <a:t>slabosti</a:t>
            </a:r>
            <a:endParaRPr lang="en-US" sz="2400" b="1" dirty="0"/>
          </a:p>
        </p:txBody>
      </p:sp>
      <p:sp>
        <p:nvSpPr>
          <p:cNvPr id="10" name="Right Arrow 9"/>
          <p:cNvSpPr/>
          <p:nvPr/>
        </p:nvSpPr>
        <p:spPr>
          <a:xfrm>
            <a:off x="1143000" y="3352800"/>
            <a:ext cx="2438400" cy="2057400"/>
          </a:xfrm>
          <a:prstGeom prst="right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RS" sz="2400" b="1" dirty="0"/>
              <a:t>pretnje</a:t>
            </a:r>
            <a:endParaRPr lang="en-US" sz="2400" b="1" dirty="0"/>
          </a:p>
        </p:txBody>
      </p:sp>
      <p:sp>
        <p:nvSpPr>
          <p:cNvPr id="11" name="Right Arrow 10"/>
          <p:cNvSpPr/>
          <p:nvPr/>
        </p:nvSpPr>
        <p:spPr>
          <a:xfrm flipH="1">
            <a:off x="8468138" y="3410643"/>
            <a:ext cx="2428462" cy="1999557"/>
          </a:xfrm>
          <a:prstGeom prst="right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RS" sz="2400" b="1" dirty="0"/>
              <a:t>mogućnosti</a:t>
            </a:r>
            <a:endParaRPr lang="en-US" sz="2400" b="1" dirty="0"/>
          </a:p>
        </p:txBody>
      </p:sp>
      <p:sp>
        <p:nvSpPr>
          <p:cNvPr id="12" name="Rectangle 11"/>
          <p:cNvSpPr/>
          <p:nvPr/>
        </p:nvSpPr>
        <p:spPr>
          <a:xfrm>
            <a:off x="76200" y="1548299"/>
            <a:ext cx="57912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84314" lvl="2" indent="-363538">
              <a:buSzPct val="80000"/>
              <a:buFont typeface="Wingdings 2"/>
              <a:buChar char=""/>
            </a:pPr>
            <a:r>
              <a:rPr lang="hr-HR" sz="2400" dirty="0"/>
              <a:t>Predmeti strateške analize:</a:t>
            </a:r>
          </a:p>
        </p:txBody>
      </p:sp>
    </p:spTree>
    <p:extLst>
      <p:ext uri="{BB962C8B-B14F-4D97-AF65-F5344CB8AC3E}">
        <p14:creationId xmlns:p14="http://schemas.microsoft.com/office/powerpoint/2010/main" val="20843919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  <p:bldP spid="5" grpId="0" animBg="1"/>
      <p:bldP spid="9" grpId="0" animBg="1"/>
      <p:bldP spid="10" grpId="0" animBg="1"/>
      <p:bldP spid="1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447800"/>
            <a:ext cx="12039600" cy="5334000"/>
          </a:xfrm>
        </p:spPr>
        <p:txBody>
          <a:bodyPr>
            <a:normAutofit fontScale="32500" lnSpcReduction="20000"/>
          </a:bodyPr>
          <a:lstStyle/>
          <a:p>
            <a:pPr marL="984314" lvl="2" indent="-363538">
              <a:spcBef>
                <a:spcPts val="0"/>
              </a:spcBef>
              <a:buClrTx/>
              <a:buSzPct val="80000"/>
              <a:buFont typeface="Wingdings 2"/>
              <a:buChar char=""/>
            </a:pPr>
            <a:endParaRPr lang="hr-HR" sz="800" b="1" dirty="0"/>
          </a:p>
          <a:p>
            <a:pPr marL="984314" lvl="2" indent="-363538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hr-HR" sz="7400" b="1" dirty="0">
                <a:solidFill>
                  <a:srgbClr val="C00000"/>
                </a:solidFill>
              </a:rPr>
              <a:t>Snage</a:t>
            </a:r>
            <a:r>
              <a:rPr lang="hr-HR" sz="7400" dirty="0"/>
              <a:t> (izrazite sposobnosti) definisane su kroz:</a:t>
            </a:r>
          </a:p>
          <a:p>
            <a:pPr marL="1546225" lvl="3" indent="-342900">
              <a:lnSpc>
                <a:spcPct val="170000"/>
              </a:lnSpc>
              <a:spcBef>
                <a:spcPts val="0"/>
              </a:spcBef>
              <a:buClrTx/>
              <a:buSzPct val="80000"/>
              <a:buFont typeface="Wingdings" pitchFamily="2" charset="2"/>
              <a:buChar char="ü"/>
            </a:pPr>
            <a:r>
              <a:rPr lang="hr-HR" sz="6800" dirty="0"/>
              <a:t>raspoloživa finansijska sredstva</a:t>
            </a:r>
          </a:p>
          <a:p>
            <a:pPr marL="1546225" lvl="3" indent="-342900">
              <a:lnSpc>
                <a:spcPct val="170000"/>
              </a:lnSpc>
              <a:spcBef>
                <a:spcPts val="0"/>
              </a:spcBef>
              <a:buClrTx/>
              <a:buSzPct val="80000"/>
              <a:buFont typeface="Wingdings" pitchFamily="2" charset="2"/>
              <a:buChar char="ü"/>
            </a:pPr>
            <a:r>
              <a:rPr lang="hr-HR" sz="6800" dirty="0"/>
              <a:t>stručnost, obučenost i profesionalnost kadrova</a:t>
            </a:r>
          </a:p>
          <a:p>
            <a:pPr marL="1546225" lvl="3" indent="-342900">
              <a:lnSpc>
                <a:spcPct val="170000"/>
              </a:lnSpc>
              <a:spcBef>
                <a:spcPts val="0"/>
              </a:spcBef>
              <a:buClrTx/>
              <a:buSzPct val="80000"/>
              <a:buFont typeface="Wingdings" pitchFamily="2" charset="2"/>
              <a:buChar char="ü"/>
            </a:pPr>
            <a:r>
              <a:rPr lang="hr-HR" sz="6800" dirty="0"/>
              <a:t>tehničku opremljenost i tehnološki nivo</a:t>
            </a:r>
          </a:p>
          <a:p>
            <a:pPr marL="1546225" lvl="3" indent="-342900">
              <a:lnSpc>
                <a:spcPct val="170000"/>
              </a:lnSpc>
              <a:spcBef>
                <a:spcPts val="0"/>
              </a:spcBef>
              <a:buClrTx/>
              <a:buSzPct val="80000"/>
              <a:buFont typeface="Wingdings" pitchFamily="2" charset="2"/>
              <a:buChar char="ü"/>
            </a:pPr>
            <a:r>
              <a:rPr lang="hr-HR" sz="6800" dirty="0"/>
              <a:t>permanentnu istraživačku aktivnost</a:t>
            </a:r>
          </a:p>
          <a:p>
            <a:pPr marL="1203325" lvl="3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1203325" lvl="3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984314" lvl="2" indent="-363538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hr-HR" sz="7400" b="1" dirty="0">
                <a:solidFill>
                  <a:srgbClr val="C00000"/>
                </a:solidFill>
              </a:rPr>
              <a:t>Slabosti </a:t>
            </a:r>
            <a:r>
              <a:rPr lang="hr-HR" sz="7400" dirty="0"/>
              <a:t>(nedostatak sposobnosti) definisane su kroz:</a:t>
            </a:r>
          </a:p>
          <a:p>
            <a:pPr marL="1595438" lvl="2" indent="-342900">
              <a:lnSpc>
                <a:spcPct val="170000"/>
              </a:lnSpc>
              <a:spcBef>
                <a:spcPts val="0"/>
              </a:spcBef>
              <a:buClrTx/>
              <a:buSzPct val="80000"/>
              <a:buFont typeface="Wingdings" pitchFamily="2" charset="2"/>
              <a:buChar char="ü"/>
            </a:pPr>
            <a:r>
              <a:rPr lang="vi-VN" sz="6800" dirty="0">
                <a:latin typeface="Corbel" pitchFamily="34" charset="0"/>
              </a:rPr>
              <a:t>nefukcionalnost kadrova</a:t>
            </a:r>
            <a:endParaRPr lang="sr-Latn-RS" sz="6800" dirty="0">
              <a:latin typeface="Corbel" pitchFamily="34" charset="0"/>
            </a:endParaRPr>
          </a:p>
          <a:p>
            <a:pPr marL="1595438" lvl="2" indent="-342900">
              <a:lnSpc>
                <a:spcPct val="170000"/>
              </a:lnSpc>
              <a:spcBef>
                <a:spcPts val="0"/>
              </a:spcBef>
              <a:buClrTx/>
              <a:buSzPct val="80000"/>
              <a:buFont typeface="Wingdings" pitchFamily="2" charset="2"/>
              <a:buChar char="ü"/>
            </a:pPr>
            <a:r>
              <a:rPr lang="vi-VN" sz="6800" dirty="0">
                <a:latin typeface="Corbel" pitchFamily="34" charset="0"/>
              </a:rPr>
              <a:t>dosadašnje loše strategije</a:t>
            </a:r>
          </a:p>
          <a:p>
            <a:pPr marL="1595438" lvl="2" indent="-342900">
              <a:lnSpc>
                <a:spcPct val="170000"/>
              </a:lnSpc>
              <a:spcBef>
                <a:spcPts val="0"/>
              </a:spcBef>
              <a:buClrTx/>
              <a:buSzPct val="80000"/>
              <a:buFont typeface="Wingdings" pitchFamily="2" charset="2"/>
              <a:buChar char="ü"/>
            </a:pPr>
            <a:r>
              <a:rPr lang="vi-VN" sz="6800" dirty="0">
                <a:latin typeface="Corbel" pitchFamily="34" charset="0"/>
              </a:rPr>
              <a:t>neadekvatna tehnološka rešenja</a:t>
            </a:r>
          </a:p>
          <a:p>
            <a:pPr marL="1595438" lvl="2" indent="-342900">
              <a:lnSpc>
                <a:spcPct val="170000"/>
              </a:lnSpc>
              <a:spcBef>
                <a:spcPts val="0"/>
              </a:spcBef>
              <a:buClrTx/>
              <a:buSzPct val="80000"/>
              <a:buFont typeface="Wingdings" pitchFamily="2" charset="2"/>
              <a:buChar char="ü"/>
            </a:pPr>
            <a:r>
              <a:rPr lang="vi-VN" sz="6200" dirty="0">
                <a:latin typeface="Corbel" pitchFamily="34" charset="0"/>
              </a:rPr>
              <a:t>lošu organizaciju i rukovođenje</a:t>
            </a:r>
            <a:endParaRPr lang="sr-Latn-RS" sz="6200" dirty="0">
              <a:latin typeface="Corbel" pitchFamily="34" charset="0"/>
            </a:endParaRPr>
          </a:p>
          <a:p>
            <a:pPr marL="1252538" lvl="2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3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17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hr-HR" sz="2000" dirty="0"/>
              <a:t> 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en-US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b="1" dirty="0">
              <a:latin typeface="Corbel" pitchFamily="34" charset="0"/>
            </a:endParaRPr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01346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Strateška analiza 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53400" y="3124200"/>
            <a:ext cx="3639668" cy="2209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72080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447800"/>
            <a:ext cx="11887200" cy="5334000"/>
          </a:xfrm>
        </p:spPr>
        <p:txBody>
          <a:bodyPr>
            <a:normAutofit/>
          </a:bodyPr>
          <a:lstStyle/>
          <a:p>
            <a:pPr marL="984314" lvl="2" indent="-363538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hr-HR" b="1" dirty="0">
                <a:solidFill>
                  <a:srgbClr val="C00000"/>
                </a:solidFill>
              </a:rPr>
              <a:t>Mogućnosti</a:t>
            </a:r>
            <a:r>
              <a:rPr lang="hr-HR" dirty="0">
                <a:solidFill>
                  <a:srgbClr val="C00000"/>
                </a:solidFill>
              </a:rPr>
              <a:t> </a:t>
            </a:r>
            <a:r>
              <a:rPr lang="hr-HR" dirty="0"/>
              <a:t>(koje treba eksploatisati) ogledaju se kroz:</a:t>
            </a:r>
          </a:p>
          <a:p>
            <a:pPr marL="1724025" lvl="3" indent="-285750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Wingdings" pitchFamily="2" charset="2"/>
              <a:buChar char="ü"/>
            </a:pPr>
            <a:r>
              <a:rPr lang="hr-HR" dirty="0"/>
              <a:t>pozitivan rejting</a:t>
            </a:r>
          </a:p>
          <a:p>
            <a:pPr marL="1724025" lvl="3" indent="-285750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Wingdings" pitchFamily="2" charset="2"/>
              <a:buChar char="ü"/>
            </a:pPr>
            <a:r>
              <a:rPr lang="hr-HR" dirty="0"/>
              <a:t>nedostatak ili slabu konkurenciju</a:t>
            </a:r>
          </a:p>
          <a:p>
            <a:pPr marL="1724025" lvl="3" indent="-285750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Wingdings" pitchFamily="2" charset="2"/>
              <a:buChar char="ü"/>
            </a:pPr>
            <a:r>
              <a:rPr lang="hr-HR" dirty="0"/>
              <a:t>dobre i čvrste poslovne veze</a:t>
            </a:r>
          </a:p>
          <a:p>
            <a:pPr marL="1724025" lvl="3" indent="-285750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Wingdings" pitchFamily="2" charset="2"/>
              <a:buChar char="ü"/>
            </a:pPr>
            <a:r>
              <a:rPr lang="hr-HR" dirty="0"/>
              <a:t>razvijenu tržišnu privredu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hr-HR" sz="2000" dirty="0"/>
              <a:t> </a:t>
            </a:r>
            <a:r>
              <a:rPr lang="hr-HR" b="1" dirty="0">
                <a:solidFill>
                  <a:srgbClr val="C00000"/>
                </a:solidFill>
              </a:rPr>
              <a:t>Pretnje</a:t>
            </a:r>
            <a:r>
              <a:rPr lang="hr-HR" dirty="0"/>
              <a:t> (koje treba izbegavati) ogledaju se kroz:</a:t>
            </a:r>
          </a:p>
          <a:p>
            <a:pPr marL="1724025" lvl="3" indent="-285750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Wingdings" pitchFamily="2" charset="2"/>
              <a:buChar char="ü"/>
            </a:pPr>
            <a:r>
              <a:rPr lang="hr-HR" dirty="0"/>
              <a:t>slabu pokrivenost emisione mreže</a:t>
            </a:r>
          </a:p>
          <a:p>
            <a:pPr marL="1724025" lvl="3" indent="-285750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Wingdings" pitchFamily="2" charset="2"/>
              <a:buChar char="ü"/>
            </a:pPr>
            <a:r>
              <a:rPr lang="hr-HR" dirty="0"/>
              <a:t>stagnaciju tržišta</a:t>
            </a:r>
          </a:p>
          <a:p>
            <a:pPr marL="1724025" lvl="3" indent="-285750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Wingdings" pitchFamily="2" charset="2"/>
              <a:buChar char="ü"/>
            </a:pPr>
            <a:r>
              <a:rPr lang="hr-HR" dirty="0"/>
              <a:t>nemogućnost tehničkog i tehnološkog obnavljanja</a:t>
            </a:r>
          </a:p>
          <a:p>
            <a:pPr marL="1724025" lvl="3" indent="-285750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Wingdings" pitchFamily="2" charset="2"/>
              <a:buChar char="ü"/>
            </a:pPr>
            <a:r>
              <a:rPr lang="hr-HR" dirty="0"/>
              <a:t>agresivne konkurencije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en-US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b="1" dirty="0">
              <a:latin typeface="Corbel" pitchFamily="34" charset="0"/>
            </a:endParaRPr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52400" y="76200"/>
            <a:ext cx="100584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Strateška analiza 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2695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447800"/>
            <a:ext cx="11963400" cy="5334000"/>
          </a:xfrm>
        </p:spPr>
        <p:txBody>
          <a:bodyPr>
            <a:normAutofit lnSpcReduction="10000"/>
          </a:bodyPr>
          <a:lstStyle/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Tx/>
              <a:buSzPct val="80000"/>
              <a:buFont typeface="Wingdings" pitchFamily="2" charset="2"/>
              <a:buChar char="q"/>
            </a:pPr>
            <a:r>
              <a:rPr lang="hr-HR" dirty="0"/>
              <a:t>Na osnovu rezultata analize, pristupa se </a:t>
            </a:r>
            <a:r>
              <a:rPr lang="hr-HR" b="1" dirty="0"/>
              <a:t>strateškom planiranju </a:t>
            </a:r>
            <a:r>
              <a:rPr lang="hr-HR" dirty="0"/>
              <a:t>– </a:t>
            </a:r>
            <a:r>
              <a:rPr lang="hr-HR" b="1" dirty="0">
                <a:solidFill>
                  <a:srgbClr val="C00000"/>
                </a:solidFill>
              </a:rPr>
              <a:t>kreiranje strategije i njeno sprovođenje</a:t>
            </a: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200" dirty="0"/>
          </a:p>
          <a:p>
            <a:pPr marL="984314" lvl="2" indent="-363538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hr-HR" dirty="0"/>
              <a:t>Za efektivno planiranje potrebno je odgovoriti na sledeća pitanja: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1400" dirty="0"/>
          </a:p>
          <a:p>
            <a:pPr marL="1984375" lvl="3" indent="-457200">
              <a:lnSpc>
                <a:spcPct val="160000"/>
              </a:lnSpc>
              <a:spcBef>
                <a:spcPts val="0"/>
              </a:spcBef>
              <a:buClrTx/>
              <a:buSzPct val="80000"/>
              <a:buFont typeface="Wingdings" pitchFamily="2" charset="2"/>
              <a:buChar char="Ø"/>
            </a:pPr>
            <a:r>
              <a:rPr lang="hr-HR" b="1" dirty="0"/>
              <a:t>ŠTA</a:t>
            </a:r>
            <a:r>
              <a:rPr lang="hr-HR" dirty="0"/>
              <a:t>			</a:t>
            </a:r>
          </a:p>
          <a:p>
            <a:pPr marL="1984375" lvl="3" indent="-457200">
              <a:lnSpc>
                <a:spcPct val="160000"/>
              </a:lnSpc>
              <a:spcBef>
                <a:spcPts val="0"/>
              </a:spcBef>
              <a:buClrTx/>
              <a:buSzPct val="80000"/>
              <a:buFont typeface="Wingdings" pitchFamily="2" charset="2"/>
              <a:buChar char="Ø"/>
            </a:pPr>
            <a:r>
              <a:rPr lang="hr-HR" b="1" dirty="0"/>
              <a:t>ZAŠTO</a:t>
            </a:r>
            <a:endParaRPr lang="hr-HR" dirty="0"/>
          </a:p>
          <a:p>
            <a:pPr marL="1984375" lvl="3" indent="-457200">
              <a:lnSpc>
                <a:spcPct val="160000"/>
              </a:lnSpc>
              <a:spcBef>
                <a:spcPts val="0"/>
              </a:spcBef>
              <a:buClrTx/>
              <a:buSzPct val="80000"/>
              <a:buFont typeface="Wingdings" pitchFamily="2" charset="2"/>
              <a:buChar char="Ø"/>
            </a:pPr>
            <a:r>
              <a:rPr lang="hr-HR" b="1" dirty="0"/>
              <a:t>KO</a:t>
            </a:r>
            <a:endParaRPr lang="hr-HR" dirty="0"/>
          </a:p>
          <a:p>
            <a:pPr marL="1984375" lvl="3" indent="-457200">
              <a:lnSpc>
                <a:spcPct val="160000"/>
              </a:lnSpc>
              <a:spcBef>
                <a:spcPts val="0"/>
              </a:spcBef>
              <a:buClrTx/>
              <a:buSzPct val="80000"/>
              <a:buFont typeface="Wingdings" pitchFamily="2" charset="2"/>
              <a:buChar char="Ø"/>
            </a:pPr>
            <a:r>
              <a:rPr lang="hr-HR" b="1" dirty="0"/>
              <a:t>GDE</a:t>
            </a:r>
            <a:endParaRPr lang="hr-HR" dirty="0"/>
          </a:p>
          <a:p>
            <a:pPr marL="1984375" lvl="3" indent="-457200">
              <a:lnSpc>
                <a:spcPct val="160000"/>
              </a:lnSpc>
              <a:spcBef>
                <a:spcPts val="0"/>
              </a:spcBef>
              <a:buClrTx/>
              <a:buSzPct val="80000"/>
              <a:buFont typeface="Wingdings" pitchFamily="2" charset="2"/>
              <a:buChar char="Ø"/>
            </a:pPr>
            <a:r>
              <a:rPr lang="hr-HR" b="1" dirty="0"/>
              <a:t>KADA</a:t>
            </a:r>
            <a:endParaRPr lang="hr-HR" dirty="0"/>
          </a:p>
          <a:p>
            <a:pPr marL="1984375" lvl="3" indent="-457200">
              <a:lnSpc>
                <a:spcPct val="160000"/>
              </a:lnSpc>
              <a:spcBef>
                <a:spcPts val="0"/>
              </a:spcBef>
              <a:buClrTx/>
              <a:buSzPct val="80000"/>
              <a:buFont typeface="Wingdings" pitchFamily="2" charset="2"/>
              <a:buChar char="Ø"/>
            </a:pPr>
            <a:r>
              <a:rPr lang="hr-HR" b="1" dirty="0"/>
              <a:t>KAKO</a:t>
            </a:r>
            <a:endParaRPr lang="hr-HR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hr-HR" sz="2000" dirty="0"/>
              <a:t> 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en-US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b="1" dirty="0">
              <a:latin typeface="Corbel" pitchFamily="34" charset="0"/>
            </a:endParaRPr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52400" y="76200"/>
            <a:ext cx="100584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Strateško planiranje 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24600" y="3429000"/>
            <a:ext cx="4307407" cy="2609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0276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500"/>
                            </p:stCondLst>
                            <p:childTnLst>
                              <p:par>
                                <p:cTn id="3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000"/>
                            </p:stCondLst>
                            <p:childTnLst>
                              <p:par>
                                <p:cTn id="4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500"/>
                            </p:stCondLst>
                            <p:childTnLst>
                              <p:par>
                                <p:cTn id="4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447800"/>
            <a:ext cx="12115800" cy="53340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4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hr-HR" dirty="0"/>
              <a:t>Planovi se dele na osnovu nekoliko principa:</a:t>
            </a:r>
          </a:p>
          <a:p>
            <a:pPr marL="1724025" lvl="3" indent="-285750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hr-HR" b="1" dirty="0">
                <a:solidFill>
                  <a:srgbClr val="C00000"/>
                </a:solidFill>
              </a:rPr>
              <a:t>funkcionalnost područja </a:t>
            </a:r>
            <a:r>
              <a:rPr lang="hr-HR" dirty="0"/>
              <a:t>(kadrovi, proizvodnja, finansije)</a:t>
            </a:r>
          </a:p>
          <a:p>
            <a:pPr marL="1724025" lvl="3" indent="-285750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hr-HR" b="1" dirty="0">
                <a:solidFill>
                  <a:srgbClr val="C00000"/>
                </a:solidFill>
              </a:rPr>
              <a:t>organizacioni nivoi</a:t>
            </a:r>
            <a:r>
              <a:rPr lang="hr-HR" b="1" dirty="0">
                <a:solidFill>
                  <a:srgbClr val="FF0000"/>
                </a:solidFill>
              </a:rPr>
              <a:t> </a:t>
            </a:r>
            <a:r>
              <a:rPr lang="hr-HR" dirty="0"/>
              <a:t>(sektori, službe, odeljenja)</a:t>
            </a:r>
          </a:p>
          <a:p>
            <a:pPr marL="1704975" lvl="3" indent="-266700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hr-HR" b="1" dirty="0">
                <a:solidFill>
                  <a:srgbClr val="C00000"/>
                </a:solidFill>
              </a:rPr>
              <a:t>vremenski period </a:t>
            </a:r>
            <a:r>
              <a:rPr lang="hr-HR" dirty="0"/>
              <a:t>(dugoročni, srednjoročni ili kratkoročni)</a:t>
            </a:r>
          </a:p>
          <a:p>
            <a:pPr marL="1724025" lvl="3" indent="-285750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hr-HR" b="1" dirty="0">
                <a:solidFill>
                  <a:srgbClr val="C00000"/>
                </a:solidFill>
              </a:rPr>
              <a:t>aktivnosti</a:t>
            </a:r>
            <a:r>
              <a:rPr lang="hr-HR" b="1" dirty="0">
                <a:solidFill>
                  <a:srgbClr val="FF0000"/>
                </a:solidFill>
              </a:rPr>
              <a:t> </a:t>
            </a:r>
            <a:r>
              <a:rPr lang="hr-HR" dirty="0"/>
              <a:t>(proizvodnja, emitovanje, izbor kadrova, istraživanje i razvoj)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11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11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1100" dirty="0"/>
          </a:p>
          <a:p>
            <a:pPr marL="963676" lvl="2" indent="-342900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hr-HR" dirty="0"/>
              <a:t> Srateško planiranje pokušava da odgovori na takva pitanja kao što su:</a:t>
            </a:r>
          </a:p>
          <a:p>
            <a:pPr marL="1724025" lvl="2" indent="-285750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hr-HR" sz="2000" dirty="0"/>
              <a:t>	šta čini okruženje naše TV stanice</a:t>
            </a:r>
          </a:p>
          <a:p>
            <a:pPr marL="1724025" lvl="2" indent="-285750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hr-HR" sz="2000" dirty="0"/>
              <a:t>	na koju stranu idemo</a:t>
            </a:r>
          </a:p>
          <a:p>
            <a:pPr marL="1724025" lvl="2" indent="-285750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hr-HR" sz="2000" dirty="0"/>
              <a:t>	kako ćemo tamo stići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1100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52400" y="76200"/>
            <a:ext cx="100584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Strateško planiranje 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48991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447800"/>
            <a:ext cx="11963400" cy="53340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sr-Latn-RS" dirty="0">
                <a:solidFill>
                  <a:prstClr val="black"/>
                </a:solidFill>
                <a:latin typeface="Corbel" pitchFamily="34" charset="0"/>
              </a:rPr>
              <a:t>P</a:t>
            </a:r>
            <a:r>
              <a:rPr lang="vi-VN" dirty="0">
                <a:solidFill>
                  <a:prstClr val="black"/>
                </a:solidFill>
                <a:latin typeface="Corbel" pitchFamily="34" charset="0"/>
              </a:rPr>
              <a:t>očetni strateški planovi predstavljaju definisanje zadatka i ciljeva. Klasifikacija TV planova sastoji se od:</a:t>
            </a:r>
          </a:p>
          <a:p>
            <a:pPr marL="1781175" lvl="2" indent="-342900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200" dirty="0">
                <a:solidFill>
                  <a:prstClr val="black"/>
                </a:solidFill>
                <a:latin typeface="Corbel" pitchFamily="34" charset="0"/>
              </a:rPr>
              <a:t>strateških planova (određena vrsta i tip TV)</a:t>
            </a:r>
          </a:p>
          <a:p>
            <a:pPr marL="1781175" lvl="2" indent="-342900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200" dirty="0">
                <a:solidFill>
                  <a:prstClr val="black"/>
                </a:solidFill>
                <a:latin typeface="Corbel" pitchFamily="34" charset="0"/>
              </a:rPr>
              <a:t>tekućih planova (programsk</a:t>
            </a:r>
            <a:r>
              <a:rPr lang="sr-Latn-RS" sz="2200" dirty="0">
                <a:solidFill>
                  <a:prstClr val="black"/>
                </a:solidFill>
                <a:latin typeface="Corbel" pitchFamily="34" charset="0"/>
              </a:rPr>
              <a:t>a</a:t>
            </a:r>
            <a:r>
              <a:rPr lang="vi-VN" sz="2200" dirty="0">
                <a:solidFill>
                  <a:prstClr val="black"/>
                </a:solidFill>
                <a:latin typeface="Corbel" pitchFamily="34" charset="0"/>
              </a:rPr>
              <a:t> politik</a:t>
            </a:r>
            <a:r>
              <a:rPr lang="sr-Latn-RS" sz="2200" dirty="0">
                <a:solidFill>
                  <a:prstClr val="black"/>
                </a:solidFill>
                <a:latin typeface="Corbel" pitchFamily="34" charset="0"/>
              </a:rPr>
              <a:t>a</a:t>
            </a:r>
            <a:r>
              <a:rPr lang="vi-VN" sz="2200" dirty="0">
                <a:solidFill>
                  <a:prstClr val="black"/>
                </a:solidFill>
                <a:latin typeface="Corbel" pitchFamily="34" charset="0"/>
              </a:rPr>
              <a:t>)</a:t>
            </a:r>
          </a:p>
          <a:p>
            <a:pPr marL="1781175" lvl="2" indent="-342900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200" dirty="0">
                <a:solidFill>
                  <a:prstClr val="black"/>
                </a:solidFill>
                <a:latin typeface="Corbel" pitchFamily="34" charset="0"/>
              </a:rPr>
              <a:t>jednokratnih planova (određen cilj u ograničenom vremenskom periodu)</a:t>
            </a:r>
            <a:endParaRPr lang="hr-HR" sz="2200" dirty="0">
              <a:solidFill>
                <a:prstClr val="black"/>
              </a:solidFill>
            </a:endParaRPr>
          </a:p>
          <a:p>
            <a:pPr marL="984314" lvl="2" indent="-363538">
              <a:spcBef>
                <a:spcPts val="0"/>
              </a:spcBef>
              <a:buClrTx/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Tx/>
              <a:buSzPct val="80000"/>
              <a:buNone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hr-HR" dirty="0"/>
              <a:t>Strateški planovi sadrže:</a:t>
            </a:r>
          </a:p>
          <a:p>
            <a:pPr marL="1781175" lvl="3" indent="-342900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hr-HR" sz="2200" dirty="0"/>
              <a:t>zadatak i cilj svih aktivnosti</a:t>
            </a:r>
          </a:p>
          <a:p>
            <a:pPr marL="1781175" lvl="3" indent="-342900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hr-HR" sz="2200" dirty="0"/>
              <a:t>strategiju koja uključuje planove, šta pokrivaju opšte aktivnosti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1800" dirty="0"/>
          </a:p>
          <a:p>
            <a:pPr marL="984314" lvl="2" indent="-363538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endParaRPr lang="sr-Latn-RS" sz="1800" b="1" dirty="0">
              <a:latin typeface="Corbel" pitchFamily="34" charset="0"/>
            </a:endParaRPr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01346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Strateško planiranje 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96877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1726</TotalTime>
  <Words>622</Words>
  <Application>Microsoft Office PowerPoint</Application>
  <PresentationFormat>Widescreen</PresentationFormat>
  <Paragraphs>198</Paragraphs>
  <Slides>15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2" baseType="lpstr">
      <vt:lpstr>Arial</vt:lpstr>
      <vt:lpstr>Calibri</vt:lpstr>
      <vt:lpstr>Corbel</vt:lpstr>
      <vt:lpstr>Wingdings</vt:lpstr>
      <vt:lpstr>Wingdings 2</vt:lpstr>
      <vt:lpstr>Wingdings 3</vt:lpstr>
      <vt:lpstr>Module</vt:lpstr>
      <vt:lpstr>STRATEŠKI NIVO</vt:lpstr>
      <vt:lpstr>Strateški nivo </vt:lpstr>
      <vt:lpstr>Strateška analiza </vt:lpstr>
      <vt:lpstr>Strateška analiza </vt:lpstr>
      <vt:lpstr>Strateška analiza </vt:lpstr>
      <vt:lpstr>Strateška analiza </vt:lpstr>
      <vt:lpstr>Strateško planiranje </vt:lpstr>
      <vt:lpstr>Strateško planiranje </vt:lpstr>
      <vt:lpstr>Strateško planiranje </vt:lpstr>
      <vt:lpstr>Strateško planiranje </vt:lpstr>
      <vt:lpstr>Strateško odlučivanje </vt:lpstr>
      <vt:lpstr>Strateško odlučivanje </vt:lpstr>
      <vt:lpstr>Strateško odlučivanje 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VESTI</dc:title>
  <dc:creator>Pixi</dc:creator>
  <cp:lastModifiedBy>Predrag Kajganić</cp:lastModifiedBy>
  <cp:revision>561</cp:revision>
  <dcterms:created xsi:type="dcterms:W3CDTF">2006-08-16T00:00:00Z</dcterms:created>
  <dcterms:modified xsi:type="dcterms:W3CDTF">2024-08-04T10:15:49Z</dcterms:modified>
</cp:coreProperties>
</file>