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256" r:id="rId2"/>
    <p:sldId id="265" r:id="rId3"/>
    <p:sldId id="279" r:id="rId4"/>
    <p:sldId id="280" r:id="rId5"/>
    <p:sldId id="281" r:id="rId6"/>
    <p:sldId id="282" r:id="rId7"/>
    <p:sldId id="28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26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04-Aug-24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9367" y="5481133"/>
            <a:ext cx="7848600" cy="990600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GLAVNI REALIZATOR / REALIZATOR EMISIJE</a:t>
            </a:r>
            <a:br>
              <a:rPr lang="sr-Latn-RS" sz="2800" dirty="0">
                <a:solidFill>
                  <a:schemeClr val="tx1"/>
                </a:solidFill>
              </a:rPr>
            </a:br>
            <a:r>
              <a:rPr lang="sr-Latn-RS" sz="2800" dirty="0">
                <a:solidFill>
                  <a:schemeClr val="tx1"/>
                </a:solidFill>
              </a:rPr>
              <a:t>REALIZATOR VESTI / ASISTENT REALIZATORA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122" y="76200"/>
            <a:ext cx="7929756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1" y="1600200"/>
            <a:ext cx="11506199" cy="5105400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q"/>
            </a:pPr>
            <a:r>
              <a:rPr lang="hr-HR" sz="2400" b="1" dirty="0">
                <a:solidFill>
                  <a:srgbClr val="C00000"/>
                </a:solidFill>
              </a:rPr>
              <a:t>GLAVNI REALIZATOR</a:t>
            </a:r>
          </a:p>
          <a:p>
            <a:pPr marL="896938" indent="-452438" algn="just">
              <a:buNone/>
            </a:pPr>
            <a:r>
              <a:rPr lang="hr-HR" sz="2000" dirty="0"/>
              <a:t>	</a:t>
            </a:r>
            <a:r>
              <a:rPr lang="hr-HR" sz="2400" dirty="0"/>
              <a:t>obavlja realizaciju (radni proces snimanja ili ostvarenje direktnog  	 prenosa) programskog projekta u TV studiju ili izvan TV studija</a:t>
            </a:r>
            <a:endParaRPr lang="hr-HR" sz="2000" dirty="0"/>
          </a:p>
          <a:p>
            <a:pPr marL="444500" indent="0" algn="just">
              <a:buNone/>
            </a:pPr>
            <a:endParaRPr lang="hr-HR" sz="2000" dirty="0"/>
          </a:p>
          <a:p>
            <a:pPr marL="444500" indent="0" algn="just">
              <a:buNone/>
            </a:pPr>
            <a:endParaRPr lang="hr-HR" sz="2000" dirty="0"/>
          </a:p>
          <a:p>
            <a:pPr>
              <a:buClrTx/>
              <a:buFont typeface="Wingdings" pitchFamily="2" charset="2"/>
              <a:buChar char="§"/>
            </a:pPr>
            <a:r>
              <a:rPr lang="hr-HR" sz="2400" b="1" dirty="0"/>
              <a:t>Radni zadaci koje obavlja glavni realizator:</a:t>
            </a:r>
          </a:p>
          <a:p>
            <a:pPr>
              <a:buClrTx/>
              <a:buFont typeface="Wingdings" pitchFamily="2" charset="2"/>
              <a:buChar char="§"/>
            </a:pPr>
            <a:endParaRPr lang="en-US" sz="2000" dirty="0"/>
          </a:p>
          <a:p>
            <a:pPr algn="just">
              <a:buClrTx/>
              <a:buFont typeface="Wingdings" pitchFamily="2" charset="2"/>
              <a:buChar char="§"/>
            </a:pPr>
            <a:r>
              <a:rPr lang="hr-HR" sz="2200" dirty="0"/>
              <a:t>u fazi pripreme sa urednikom i autorom emisije pristupa utvrđivanju rediteljske (realizatorske) koncepcije u saradnji sa umetničkim direktorom</a:t>
            </a:r>
          </a:p>
          <a:p>
            <a:pPr>
              <a:buClrTx/>
              <a:buFont typeface="Wingdings" pitchFamily="2" charset="2"/>
              <a:buChar char="§"/>
            </a:pPr>
            <a:endParaRPr lang="en-US" sz="2200" dirty="0"/>
          </a:p>
          <a:p>
            <a:pPr algn="just">
              <a:buClrTx/>
              <a:buFont typeface="Wingdings" pitchFamily="2" charset="2"/>
              <a:buChar char="§"/>
            </a:pPr>
            <a:r>
              <a:rPr lang="hr-HR" sz="2200" dirty="0"/>
              <a:t>svoju koncepciju iznosi autorskoj ekipi (scenograf, stilista, dizajner video grafike, direktor fotografije) uz prisustvo umetničkog direktora i producenta </a:t>
            </a: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12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752600"/>
            <a:ext cx="12039600" cy="4953000"/>
          </a:xfrm>
        </p:spPr>
        <p:txBody>
          <a:bodyPr>
            <a:noAutofit/>
          </a:bodyPr>
          <a:lstStyle/>
          <a:p>
            <a:pPr algn="just">
              <a:buClrTx/>
              <a:buFont typeface="Wingdings" pitchFamily="2" charset="2"/>
              <a:buChar char="§"/>
            </a:pPr>
            <a:r>
              <a:rPr lang="hr-HR" sz="2200" dirty="0"/>
              <a:t>po obavljenoj razradi, izradi dekora, kostima ili njihovom izboru, pristupa proveri postavke dekora, pozicioniranju kamera, utvrđuje šta koja kamera „pokriva“</a:t>
            </a:r>
          </a:p>
          <a:p>
            <a:pPr>
              <a:buClrTx/>
              <a:buFont typeface="Wingdings" pitchFamily="2" charset="2"/>
              <a:buChar char="§"/>
            </a:pPr>
            <a:endParaRPr lang="en-US" sz="2200" dirty="0"/>
          </a:p>
          <a:p>
            <a:pPr algn="just">
              <a:buClrTx/>
              <a:buFont typeface="Wingdings" pitchFamily="2" charset="2"/>
              <a:buChar char="§"/>
            </a:pPr>
            <a:r>
              <a:rPr lang="hr-HR" sz="2200" dirty="0"/>
              <a:t>obavlja radni proces realizacije (snimanje ili ostvarenje direktnog prenosa) tako što sedi u režiji TV studija ili u režiji reportažnih kola i izdaje komande kamermanima koje kadrove (plan, ugao, pokret...) da pripreme; sekretaru režije/magnetoskop izdaje komandu za emitovanje VTR priloga; realizatoru el. grafičke obrade koju grafiku da pripremi a video mikseru izdaje komandu koju kameru, grafiku ili magnetoskop uključuje (propušta u „izlaz“) </a:t>
            </a:r>
          </a:p>
          <a:p>
            <a:pPr marL="118872" indent="0">
              <a:buClrTx/>
              <a:buNone/>
            </a:pPr>
            <a:endParaRPr lang="en-US" sz="2200" dirty="0"/>
          </a:p>
          <a:p>
            <a:pPr algn="just">
              <a:buClrTx/>
              <a:buFont typeface="Wingdings" pitchFamily="2" charset="2"/>
              <a:buChar char="§"/>
            </a:pPr>
            <a:r>
              <a:rPr lang="hr-HR" sz="2200" dirty="0"/>
              <a:t>po potrebi radi i poslove realizatora emisije ili posao realizatora vesti</a:t>
            </a:r>
            <a:endParaRPr lang="en-US" sz="2200" dirty="0"/>
          </a:p>
          <a:p>
            <a:pPr marL="719138" indent="177800" fontAlgn="base" hangingPunct="0"/>
            <a:endParaRPr lang="sr-Latn-RS" sz="2000" dirty="0"/>
          </a:p>
          <a:p>
            <a:pPr marL="719138" indent="177800" fontAlgn="base" hangingPunct="0"/>
            <a:endParaRPr lang="en-US" sz="2000" dirty="0"/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83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524000"/>
            <a:ext cx="11887200" cy="5181600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q"/>
            </a:pPr>
            <a:r>
              <a:rPr lang="hr-HR" sz="2400" b="1" dirty="0">
                <a:solidFill>
                  <a:srgbClr val="C00000"/>
                </a:solidFill>
              </a:rPr>
              <a:t>REALIZATOR EMISIJE</a:t>
            </a:r>
          </a:p>
          <a:p>
            <a:pPr marL="444500" indent="0" algn="just">
              <a:buNone/>
            </a:pPr>
            <a:r>
              <a:rPr lang="hr-HR" sz="2000" dirty="0"/>
              <a:t>	 </a:t>
            </a:r>
            <a:r>
              <a:rPr lang="hr-HR" sz="2400" b="1" dirty="0"/>
              <a:t>obavlja realizaciju VTR emisija</a:t>
            </a:r>
            <a:endParaRPr lang="hr-HR" sz="2000" b="1" dirty="0"/>
          </a:p>
          <a:p>
            <a:pPr marL="444500" indent="0" algn="just">
              <a:buNone/>
            </a:pPr>
            <a:endParaRPr lang="hr-HR" sz="1000" dirty="0"/>
          </a:p>
          <a:p>
            <a:pPr marL="1252538" indent="-266700">
              <a:buClrTx/>
              <a:buFont typeface="Arial" pitchFamily="34" charset="0"/>
              <a:buChar char="•"/>
            </a:pPr>
            <a:r>
              <a:rPr lang="hr-HR" sz="2200" dirty="0"/>
              <a:t>priprema potreban video materijal</a:t>
            </a:r>
          </a:p>
          <a:p>
            <a:pPr marL="1252538" indent="-266700">
              <a:buClrTx/>
              <a:buFont typeface="Arial" pitchFamily="34" charset="0"/>
              <a:buChar char="•"/>
            </a:pPr>
            <a:r>
              <a:rPr lang="hr-HR" sz="2200" dirty="0"/>
              <a:t>daje nalog grafici za izradu potrebne grafike</a:t>
            </a:r>
          </a:p>
          <a:p>
            <a:pPr marL="1252538" indent="-266700">
              <a:buClrTx/>
              <a:buFont typeface="Arial" pitchFamily="34" charset="0"/>
              <a:buChar char="•"/>
            </a:pPr>
            <a:r>
              <a:rPr lang="hr-HR" sz="2200" dirty="0"/>
              <a:t>prisustvuje procesu montaže</a:t>
            </a:r>
          </a:p>
          <a:p>
            <a:pPr marL="1252538" indent="-266700">
              <a:buClrTx/>
              <a:buFont typeface="Arial" pitchFamily="34" charset="0"/>
              <a:buChar char="•"/>
            </a:pPr>
            <a:r>
              <a:rPr lang="hr-HR" sz="2200" dirty="0"/>
              <a:t>priprema emisiju za emitovanje</a:t>
            </a:r>
          </a:p>
          <a:p>
            <a:pPr marL="118872" indent="0">
              <a:buNone/>
            </a:pPr>
            <a:endParaRPr lang="en-US" sz="2000" dirty="0"/>
          </a:p>
          <a:p>
            <a:pPr marL="901700" indent="-457200" algn="just">
              <a:buClrTx/>
              <a:buFont typeface="Wingdings" pitchFamily="2" charset="2"/>
              <a:buChar char="q"/>
            </a:pPr>
            <a:r>
              <a:rPr lang="hr-HR" sz="2400" b="1" dirty="0">
                <a:solidFill>
                  <a:srgbClr val="C00000"/>
                </a:solidFill>
              </a:rPr>
              <a:t>REALIZATOR VESTI</a:t>
            </a:r>
          </a:p>
          <a:p>
            <a:pPr marL="444500" indent="0" algn="just">
              <a:buNone/>
            </a:pPr>
            <a:r>
              <a:rPr lang="hr-HR" sz="2000" dirty="0"/>
              <a:t>	</a:t>
            </a:r>
            <a:r>
              <a:rPr lang="hr-HR" sz="2400" b="1" dirty="0"/>
              <a:t> rukovodi realizacijom dnevno-informativnih emisija</a:t>
            </a:r>
          </a:p>
          <a:p>
            <a:pPr marL="444500" indent="0" algn="just">
              <a:buNone/>
            </a:pPr>
            <a:endParaRPr lang="hr-HR" sz="1000" dirty="0"/>
          </a:p>
          <a:p>
            <a:pPr marL="1252538" indent="-266700">
              <a:buClrTx/>
              <a:buFont typeface="Arial" pitchFamily="34" charset="0"/>
              <a:buChar char="•"/>
            </a:pPr>
            <a:r>
              <a:rPr lang="hr-HR" sz="2200" dirty="0"/>
              <a:t>dogovora se sa urednikom emisije</a:t>
            </a:r>
          </a:p>
          <a:p>
            <a:pPr marL="1252538" indent="-266700">
              <a:buClrTx/>
              <a:buFont typeface="Arial" pitchFamily="34" charset="0"/>
              <a:buChar char="•"/>
            </a:pPr>
            <a:r>
              <a:rPr lang="hr-HR" sz="2200" dirty="0"/>
              <a:t>upoznaje se sa najavom događaja, planom ENG snimanja, agencijskim vestima </a:t>
            </a:r>
          </a:p>
          <a:p>
            <a:pPr marL="1252538" indent="-266700">
              <a:buClrTx/>
              <a:buFont typeface="Arial" pitchFamily="34" charset="0"/>
              <a:buChar char="•"/>
            </a:pPr>
            <a:r>
              <a:rPr lang="hr-HR" sz="2200" dirty="0"/>
              <a:t>prisustvuje procesu montaže</a:t>
            </a:r>
          </a:p>
          <a:p>
            <a:pPr marL="1252538" indent="-266700">
              <a:buClrTx/>
              <a:buFont typeface="Arial" pitchFamily="34" charset="0"/>
              <a:buChar char="•"/>
            </a:pPr>
            <a:r>
              <a:rPr lang="hr-HR" sz="2200" dirty="0"/>
              <a:t>priprema emisiju za emitovanje</a:t>
            </a: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1" y="304801"/>
            <a:ext cx="4179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0" y="1676400"/>
            <a:ext cx="2819400" cy="2267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2675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524000"/>
            <a:ext cx="11582400" cy="5181600"/>
          </a:xfrm>
        </p:spPr>
        <p:txBody>
          <a:bodyPr>
            <a:noAutofit/>
          </a:bodyPr>
          <a:lstStyle/>
          <a:p>
            <a:pPr>
              <a:buClrTx/>
            </a:pPr>
            <a:r>
              <a:rPr lang="hr-HR" sz="2200" dirty="0"/>
              <a:t>Rukovodi i kontroliše pripremu i montažu priloga/vesti:</a:t>
            </a:r>
            <a:endParaRPr lang="en-US" sz="2200" dirty="0"/>
          </a:p>
          <a:p>
            <a:pPr marL="630238" indent="-185738">
              <a:buClrTx/>
              <a:buFont typeface="Arial" pitchFamily="34" charset="0"/>
              <a:buChar char="•"/>
            </a:pPr>
            <a:r>
              <a:rPr lang="hr-HR" sz="2200" dirty="0"/>
              <a:t>informiše se ko je novinar za koji događaj</a:t>
            </a:r>
            <a:endParaRPr lang="en-US" sz="2200" dirty="0"/>
          </a:p>
          <a:p>
            <a:pPr marL="630238" indent="-185738">
              <a:buClrTx/>
              <a:buFont typeface="Arial" pitchFamily="34" charset="0"/>
              <a:buChar char="•"/>
            </a:pPr>
            <a:r>
              <a:rPr lang="hr-HR" sz="2200" dirty="0"/>
              <a:t>raspoređuje novinare kada i gde montiraju po sledećim prioritetima:</a:t>
            </a:r>
            <a:endParaRPr lang="en-US" sz="2200" dirty="0"/>
          </a:p>
          <a:p>
            <a:pPr marL="630238" indent="-185738">
              <a:buClrTx/>
              <a:buFont typeface="Arial" pitchFamily="34" charset="0"/>
              <a:buChar char="•"/>
            </a:pPr>
            <a:r>
              <a:rPr lang="hr-HR" sz="2200" dirty="0"/>
              <a:t>po obavljenom snimanju ili pristiglom materijalu iz externala</a:t>
            </a:r>
            <a:endParaRPr lang="en-US" sz="2200" dirty="0"/>
          </a:p>
          <a:p>
            <a:pPr marL="118872" indent="0">
              <a:buNone/>
            </a:pPr>
            <a:r>
              <a:rPr lang="hr-HR" sz="2000" dirty="0"/>
              <a:t>		- po redosledu emitovanja emisija </a:t>
            </a:r>
            <a:endParaRPr lang="en-US" sz="2000" dirty="0"/>
          </a:p>
          <a:p>
            <a:pPr marL="118872" indent="0">
              <a:buNone/>
            </a:pPr>
            <a:r>
              <a:rPr lang="hr-HR" sz="2000" dirty="0"/>
              <a:t>		- po redosledu emitovanja u okviru emisije</a:t>
            </a:r>
            <a:endParaRPr lang="en-US" sz="2000" dirty="0"/>
          </a:p>
          <a:p>
            <a:pPr marL="444500" indent="0" algn="just">
              <a:buNone/>
            </a:pPr>
            <a:endParaRPr lang="sr-Latn-RS" sz="1400" dirty="0">
              <a:latin typeface="Corbel" pitchFamily="34" charset="0"/>
            </a:endParaRPr>
          </a:p>
          <a:p>
            <a:pPr>
              <a:buClrTx/>
            </a:pPr>
            <a:r>
              <a:rPr lang="hr-HR" sz="2200" dirty="0"/>
              <a:t>Odlazi u režiju na izvršenje radnog procesa realizacije:</a:t>
            </a:r>
            <a:endParaRPr lang="en-US" sz="2200" dirty="0"/>
          </a:p>
          <a:p>
            <a:pPr marL="630238" indent="-185738">
              <a:buClrTx/>
              <a:buFont typeface="Arial" pitchFamily="34" charset="0"/>
              <a:buChar char="•"/>
            </a:pPr>
            <a:r>
              <a:rPr lang="hr-HR" sz="2200" dirty="0"/>
              <a:t>pristupa kadriranju po utvrđenim standardima</a:t>
            </a:r>
            <a:endParaRPr lang="en-US" sz="2200" dirty="0"/>
          </a:p>
          <a:p>
            <a:pPr marL="630238" indent="-185738">
              <a:buClrTx/>
              <a:buFont typeface="Arial" pitchFamily="34" charset="0"/>
              <a:buChar char="•"/>
            </a:pPr>
            <a:r>
              <a:rPr lang="hr-HR" sz="2200" dirty="0"/>
              <a:t>daje nalog tonskom realizatoru za tonsku probu prezentera</a:t>
            </a:r>
            <a:endParaRPr lang="en-US" sz="2200" dirty="0"/>
          </a:p>
          <a:p>
            <a:pPr marL="630238" indent="-185738">
              <a:buClrTx/>
              <a:buFont typeface="Arial" pitchFamily="34" charset="0"/>
              <a:buChar char="•"/>
            </a:pPr>
            <a:r>
              <a:rPr lang="hr-HR" sz="2200" dirty="0"/>
              <a:t>proverava komunikacije sa spikerom i kamermanima</a:t>
            </a:r>
          </a:p>
          <a:p>
            <a:pPr marL="444500" indent="0">
              <a:buNone/>
            </a:pPr>
            <a:endParaRPr lang="en-US" sz="2000" dirty="0"/>
          </a:p>
          <a:p>
            <a:pPr algn="just">
              <a:buClrTx/>
            </a:pPr>
            <a:r>
              <a:rPr lang="hr-HR" sz="2200" dirty="0"/>
              <a:t>U toku emitovanja izdaje komande posadi režije i ekipi studija na osnovu košuljice, govori završne reči a sekretar režije/magnetoskop odbrojava vreme do kraja VTR</a:t>
            </a:r>
            <a:endParaRPr lang="en-US" sz="2200" dirty="0"/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" y="304801"/>
            <a:ext cx="4332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855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1" y="1524000"/>
            <a:ext cx="11048999" cy="5257800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q"/>
            </a:pPr>
            <a:r>
              <a:rPr lang="hr-HR" sz="2400" b="1" dirty="0">
                <a:solidFill>
                  <a:srgbClr val="C00000"/>
                </a:solidFill>
              </a:rPr>
              <a:t>ASISTENT REALIZATORA VESTI</a:t>
            </a:r>
          </a:p>
          <a:p>
            <a:pPr marL="444500" indent="0" algn="just">
              <a:buNone/>
            </a:pPr>
            <a:r>
              <a:rPr lang="hr-HR" sz="2000" dirty="0"/>
              <a:t>	</a:t>
            </a:r>
            <a:r>
              <a:rPr lang="hr-HR" sz="2400" b="1" dirty="0"/>
              <a:t> prvi pomoćnik realizatora vesti</a:t>
            </a:r>
          </a:p>
          <a:p>
            <a:pPr marL="444500" indent="0" algn="just">
              <a:buNone/>
            </a:pPr>
            <a:endParaRPr lang="hr-HR" sz="300" dirty="0"/>
          </a:p>
          <a:p>
            <a:pPr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koordinira rad sa ilustratorima u grafici za izradu potrebne grafike</a:t>
            </a:r>
            <a:endParaRPr lang="en-US" sz="2200" dirty="0"/>
          </a:p>
          <a:p>
            <a:pPr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pomaže realizatoru prilikom raspoređivanja novinara po montažama</a:t>
            </a:r>
            <a:endParaRPr lang="en-US" sz="2200" dirty="0"/>
          </a:p>
          <a:p>
            <a:pPr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pripremljen VTR odlaže u arhivi</a:t>
            </a:r>
            <a:endParaRPr lang="en-US" sz="2200" dirty="0"/>
          </a:p>
          <a:p>
            <a:pPr>
              <a:buClrTx/>
              <a:buFont typeface="Arial" pitchFamily="34" charset="0"/>
              <a:buChar char="•"/>
            </a:pPr>
            <a:r>
              <a:rPr lang="hr-HR" sz="2200" dirty="0"/>
              <a:t>na osnovu izvođačkog sinopsisa i liste urađeno unosi u košuljicu potpise i istovremeno prosleđuje informacije realizatoru el. graf. obrade u režiji</a:t>
            </a:r>
            <a:endParaRPr lang="en-US" sz="2200" dirty="0"/>
          </a:p>
          <a:p>
            <a:pPr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u toku priprema odlazi u režiju i proverava sa realiz. el. graf. obrade dobijene potpise</a:t>
            </a:r>
            <a:endParaRPr lang="en-US" sz="2200" dirty="0"/>
          </a:p>
          <a:p>
            <a:pPr>
              <a:buClrTx/>
              <a:buFont typeface="Arial" pitchFamily="34" charset="0"/>
              <a:buChar char="•"/>
            </a:pPr>
            <a:r>
              <a:rPr lang="hr-HR" sz="2200" dirty="0"/>
              <a:t>dostavlja košuljicu realizatoru el. graf. obrade sa svim informacijama (potpisi i grafika) najkasnije 30 min. pre emitovanja</a:t>
            </a:r>
            <a:endParaRPr lang="en-US" sz="2200" dirty="0"/>
          </a:p>
          <a:p>
            <a:pPr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dostavlja pezenteru štampani tekst vesti najkasnije 10 min. pre emitovanja</a:t>
            </a:r>
            <a:endParaRPr lang="en-US" sz="2200" dirty="0"/>
          </a:p>
          <a:p>
            <a:pPr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za vreme emitovanja prisutan je u režiji</a:t>
            </a:r>
            <a:endParaRPr lang="en-US" sz="2200" dirty="0"/>
          </a:p>
          <a:p>
            <a:pPr marL="444500" indent="0" algn="just">
              <a:buNone/>
            </a:pPr>
            <a:endParaRPr lang="hr-HR" sz="1400" dirty="0"/>
          </a:p>
          <a:p>
            <a:pPr marL="118872" indent="0">
              <a:buNone/>
            </a:pPr>
            <a:endParaRPr lang="sr-Latn-RS" sz="2000" dirty="0"/>
          </a:p>
          <a:p>
            <a:pPr marL="118872" indent="0">
              <a:buNone/>
            </a:pPr>
            <a:endParaRPr lang="en-US" sz="2000" dirty="0"/>
          </a:p>
          <a:p>
            <a:pPr marL="444500" indent="0" algn="just">
              <a:buNone/>
            </a:pPr>
            <a:endParaRPr lang="hr-HR" sz="20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186D550-17B4-1DFF-4707-AE30CAAA94E5}"/>
              </a:ext>
            </a:extLst>
          </p:cNvPr>
          <p:cNvSpPr/>
          <p:nvPr/>
        </p:nvSpPr>
        <p:spPr>
          <a:xfrm>
            <a:off x="152401" y="304801"/>
            <a:ext cx="4179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47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700" y="104775"/>
            <a:ext cx="8864600" cy="664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4023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951</TotalTime>
  <Words>489</Words>
  <Application>Microsoft Office PowerPoint</Application>
  <PresentationFormat>Widescreen</PresentationFormat>
  <Paragraphs>63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GLAVNI REALIZATOR / REALIZATOR EMISIJE REALIZATOR VESTI / ASISTENT REALIZATORA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215</cp:revision>
  <dcterms:created xsi:type="dcterms:W3CDTF">2006-08-16T00:00:00Z</dcterms:created>
  <dcterms:modified xsi:type="dcterms:W3CDTF">2024-08-04T13:41:31Z</dcterms:modified>
</cp:coreProperties>
</file>